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67" r:id="rId1"/>
  </p:sldMasterIdLst>
  <p:notesMasterIdLst>
    <p:notesMasterId r:id="rId36"/>
  </p:notesMasterIdLst>
  <p:sldIdLst>
    <p:sldId id="256" r:id="rId2"/>
    <p:sldId id="258" r:id="rId3"/>
    <p:sldId id="259" r:id="rId4"/>
    <p:sldId id="260" r:id="rId5"/>
    <p:sldId id="262" r:id="rId6"/>
    <p:sldId id="265" r:id="rId7"/>
    <p:sldId id="315" r:id="rId8"/>
    <p:sldId id="316" r:id="rId9"/>
    <p:sldId id="266" r:id="rId10"/>
    <p:sldId id="317" r:id="rId11"/>
    <p:sldId id="268" r:id="rId12"/>
    <p:sldId id="318" r:id="rId13"/>
    <p:sldId id="319" r:id="rId14"/>
    <p:sldId id="322" r:id="rId15"/>
    <p:sldId id="320" r:id="rId16"/>
    <p:sldId id="323" r:id="rId17"/>
    <p:sldId id="325" r:id="rId18"/>
    <p:sldId id="324" r:id="rId19"/>
    <p:sldId id="321" r:id="rId20"/>
    <p:sldId id="280" r:id="rId21"/>
    <p:sldId id="326" r:id="rId22"/>
    <p:sldId id="327" r:id="rId23"/>
    <p:sldId id="328" r:id="rId24"/>
    <p:sldId id="329" r:id="rId25"/>
    <p:sldId id="330" r:id="rId26"/>
    <p:sldId id="331" r:id="rId27"/>
    <p:sldId id="332" r:id="rId28"/>
    <p:sldId id="333" r:id="rId29"/>
    <p:sldId id="334" r:id="rId30"/>
    <p:sldId id="335" r:id="rId31"/>
    <p:sldId id="297" r:id="rId32"/>
    <p:sldId id="298" r:id="rId33"/>
    <p:sldId id="299" r:id="rId34"/>
    <p:sldId id="300" r:id="rId3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mbria" panose="02040503050406030204" pitchFamily="18" charset="0"/>
      <p:regular r:id="rId41"/>
      <p:bold r:id="rId42"/>
      <p:italic r:id="rId43"/>
      <p:boldItalic r:id="rId44"/>
    </p:embeddedFont>
    <p:embeddedFont>
      <p:font typeface="Century Gothic" panose="020B0502020202020204" pitchFamily="34" charset="0"/>
      <p:regular r:id="rId45"/>
      <p:bold r:id="rId46"/>
      <p:italic r:id="rId47"/>
      <p:boldItalic r:id="rId48"/>
    </p:embeddedFont>
    <p:embeddedFont>
      <p:font typeface="Fira Sans Extra Condensed Medium" panose="020B0604020202020204" charset="0"/>
      <p:regular r:id="rId49"/>
      <p:bold r:id="rId50"/>
      <p:italic r:id="rId51"/>
      <p:boldItalic r:id="rId52"/>
    </p:embeddedFont>
    <p:embeddedFont>
      <p:font typeface="Nunito Light" pitchFamily="2" charset="-93"/>
      <p:regular r:id="rId53"/>
      <p:italic r:id="rId54"/>
    </p:embeddedFont>
    <p:embeddedFont>
      <p:font typeface="Teko Light" panose="020B0604020202020204" charset="0"/>
      <p:regular r:id="rId55"/>
      <p:bold r:id="rId56"/>
    </p:embeddedFont>
    <p:embeddedFont>
      <p:font typeface="Wingdings 3" panose="05040102010807070707" pitchFamily="18" charset="2"/>
      <p:regular r:id="rId5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2846">
          <p15:clr>
            <a:srgbClr val="9AA0A6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4" roundtripDataSignature="AMtx7miWSiEzZ0PMyjo9RXJz8GD6Y+uM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8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360" y="102"/>
      </p:cViewPr>
      <p:guideLst>
        <p:guide pos="2880"/>
        <p:guide orient="horz" pos="2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7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268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4916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8930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85125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8080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47302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6582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7831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6766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8" name="Google Shape;4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8" name="Google Shape;4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1700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8" name="Google Shape;4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43463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8" name="Google Shape;4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12583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8" name="Google Shape;4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6715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8" name="Google Shape;4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03825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8" name="Google Shape;4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3737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8" name="Google Shape;4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77027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8" name="Google Shape;4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10510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8" name="Google Shape;4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960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8" name="Google Shape;4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50129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0" name="Google Shape;600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6" name="Google Shape;606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6" name="Google Shape;636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0" name="Google Shape;660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15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0379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574800"/>
            <a:ext cx="6619244" cy="2008236"/>
          </a:xfrm>
        </p:spPr>
        <p:txBody>
          <a:bodyPr anchor="b"/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619239" y="1344169"/>
            <a:ext cx="742949" cy="2285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713982" y="2420874"/>
            <a:ext cx="2894846" cy="2286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4406" y="221797"/>
            <a:ext cx="628649" cy="57576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81363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3727445"/>
            <a:ext cx="6619244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57175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4152499"/>
            <a:ext cx="6619244" cy="370284"/>
          </a:xfr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82794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598" y="797563"/>
            <a:ext cx="6623862" cy="102974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657475"/>
            <a:ext cx="6619244" cy="1857375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37420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661175" y="455502"/>
            <a:ext cx="601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7413344" y="1960341"/>
            <a:ext cx="4895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408" y="736600"/>
            <a:ext cx="6340430" cy="2022474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459459" y="2759074"/>
            <a:ext cx="5798414" cy="256631"/>
          </a:xfrm>
        </p:spPr>
        <p:txBody>
          <a:bodyPr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771899"/>
            <a:ext cx="6933673" cy="748393"/>
          </a:xfrm>
        </p:spPr>
        <p:txBody>
          <a:bodyPr anchor="ctr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20071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778000"/>
            <a:ext cx="6619245" cy="136688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768725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90045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730251"/>
            <a:ext cx="6619244" cy="530223"/>
          </a:xfrm>
        </p:spPr>
        <p:txBody>
          <a:bodyPr/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5" y="1952626"/>
            <a:ext cx="235640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215" y="2384823"/>
            <a:ext cx="2356409" cy="2135470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4541" y="1952625"/>
            <a:ext cx="236025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4541" y="2384823"/>
            <a:ext cx="2360257" cy="2135470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16101" y="1952626"/>
            <a:ext cx="235929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16247" y="2384822"/>
            <a:ext cx="2359152" cy="2135470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302978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29301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57394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730251"/>
            <a:ext cx="6619244" cy="530223"/>
          </a:xfrm>
        </p:spPr>
        <p:txBody>
          <a:bodyPr/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5" y="3399633"/>
            <a:ext cx="228782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00915" y="1952625"/>
            <a:ext cx="2018432" cy="1193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215" y="3831830"/>
            <a:ext cx="2287829" cy="68846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649" y="3399634"/>
            <a:ext cx="228782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61347" y="1952625"/>
            <a:ext cx="2018432" cy="1193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7629" y="3831829"/>
            <a:ext cx="2287829" cy="68846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7082" y="3399634"/>
            <a:ext cx="228832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22273" y="1952625"/>
            <a:ext cx="2018432" cy="1193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87081" y="3831828"/>
            <a:ext cx="2288322" cy="68846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3304373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5848352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20833" y="4793879"/>
            <a:ext cx="2733212" cy="2286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09216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730251"/>
            <a:ext cx="6619244" cy="53022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16" y="1952625"/>
            <a:ext cx="6619244" cy="2562225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21580" y="4793879"/>
            <a:ext cx="742949" cy="228599"/>
          </a:xfrm>
        </p:spPr>
        <p:txBody>
          <a:bodyPr/>
          <a:lstStyle/>
          <a:p>
            <a:fld id="{55C6B4A9-1611-4792-9094-5F34BCA07E0B}" type="datetimeFigureOut">
              <a:rPr lang="en-US" smtClean="0"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92625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38927" y="958850"/>
            <a:ext cx="1057474" cy="3561443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16" y="958850"/>
            <a:ext cx="4692019" cy="356144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9829" y="4793879"/>
            <a:ext cx="744101" cy="228599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80606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9"/>
          <p:cNvSpPr txBox="1">
            <a:spLocks noGrp="1"/>
          </p:cNvSpPr>
          <p:nvPr>
            <p:ph type="ctrTitle"/>
          </p:nvPr>
        </p:nvSpPr>
        <p:spPr>
          <a:xfrm flipH="1">
            <a:off x="773250" y="1735721"/>
            <a:ext cx="2504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9"/>
          <p:cNvSpPr txBox="1">
            <a:spLocks noGrp="1"/>
          </p:cNvSpPr>
          <p:nvPr>
            <p:ph type="subTitle" idx="1"/>
          </p:nvPr>
        </p:nvSpPr>
        <p:spPr>
          <a:xfrm flipH="1">
            <a:off x="773250" y="2243946"/>
            <a:ext cx="25041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9"/>
          <p:cNvSpPr txBox="1">
            <a:spLocks noGrp="1"/>
          </p:cNvSpPr>
          <p:nvPr>
            <p:ph type="title" idx="2"/>
          </p:nvPr>
        </p:nvSpPr>
        <p:spPr>
          <a:xfrm>
            <a:off x="1760724" y="1238601"/>
            <a:ext cx="5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5" name="Google Shape;25;p49"/>
          <p:cNvSpPr txBox="1">
            <a:spLocks noGrp="1"/>
          </p:cNvSpPr>
          <p:nvPr>
            <p:ph type="ctrTitle" idx="3"/>
          </p:nvPr>
        </p:nvSpPr>
        <p:spPr>
          <a:xfrm flipH="1">
            <a:off x="3379651" y="1735789"/>
            <a:ext cx="2384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9"/>
          <p:cNvSpPr txBox="1">
            <a:spLocks noGrp="1"/>
          </p:cNvSpPr>
          <p:nvPr>
            <p:ph type="subTitle" idx="4"/>
          </p:nvPr>
        </p:nvSpPr>
        <p:spPr>
          <a:xfrm flipH="1">
            <a:off x="3277350" y="2243949"/>
            <a:ext cx="25893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9"/>
          <p:cNvSpPr txBox="1">
            <a:spLocks noGrp="1"/>
          </p:cNvSpPr>
          <p:nvPr>
            <p:ph type="title" idx="5"/>
          </p:nvPr>
        </p:nvSpPr>
        <p:spPr>
          <a:xfrm>
            <a:off x="4098299" y="1238612"/>
            <a:ext cx="947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8" name="Google Shape;28;p49"/>
          <p:cNvSpPr txBox="1">
            <a:spLocks noGrp="1"/>
          </p:cNvSpPr>
          <p:nvPr>
            <p:ph type="ctrTitle" idx="6"/>
          </p:nvPr>
        </p:nvSpPr>
        <p:spPr>
          <a:xfrm flipH="1">
            <a:off x="5792712" y="1742097"/>
            <a:ext cx="2453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9"/>
          <p:cNvSpPr txBox="1">
            <a:spLocks noGrp="1"/>
          </p:cNvSpPr>
          <p:nvPr>
            <p:ph type="subTitle" idx="7"/>
          </p:nvPr>
        </p:nvSpPr>
        <p:spPr>
          <a:xfrm flipH="1">
            <a:off x="5724613" y="2243940"/>
            <a:ext cx="25893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9"/>
          <p:cNvSpPr txBox="1">
            <a:spLocks noGrp="1"/>
          </p:cNvSpPr>
          <p:nvPr>
            <p:ph type="title" idx="8"/>
          </p:nvPr>
        </p:nvSpPr>
        <p:spPr>
          <a:xfrm>
            <a:off x="6492612" y="1239070"/>
            <a:ext cx="1053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31" name="Google Shape;31;p49"/>
          <p:cNvSpPr txBox="1">
            <a:spLocks noGrp="1"/>
          </p:cNvSpPr>
          <p:nvPr>
            <p:ph type="ctrTitle" idx="9"/>
          </p:nvPr>
        </p:nvSpPr>
        <p:spPr>
          <a:xfrm flipH="1">
            <a:off x="2042356" y="3407989"/>
            <a:ext cx="2453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49"/>
          <p:cNvSpPr txBox="1">
            <a:spLocks noGrp="1"/>
          </p:cNvSpPr>
          <p:nvPr>
            <p:ph type="subTitle" idx="13"/>
          </p:nvPr>
        </p:nvSpPr>
        <p:spPr>
          <a:xfrm flipH="1">
            <a:off x="2042356" y="3918766"/>
            <a:ext cx="2453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9"/>
          <p:cNvSpPr txBox="1">
            <a:spLocks noGrp="1"/>
          </p:cNvSpPr>
          <p:nvPr>
            <p:ph type="title" idx="14"/>
          </p:nvPr>
        </p:nvSpPr>
        <p:spPr>
          <a:xfrm>
            <a:off x="2795206" y="2903084"/>
            <a:ext cx="947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34" name="Google Shape;34;p49"/>
          <p:cNvSpPr txBox="1">
            <a:spLocks noGrp="1"/>
          </p:cNvSpPr>
          <p:nvPr>
            <p:ph type="ctrTitle" idx="15"/>
          </p:nvPr>
        </p:nvSpPr>
        <p:spPr>
          <a:xfrm flipH="1">
            <a:off x="4571146" y="3407989"/>
            <a:ext cx="2453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49"/>
          <p:cNvSpPr txBox="1">
            <a:spLocks noGrp="1"/>
          </p:cNvSpPr>
          <p:nvPr>
            <p:ph type="subTitle" idx="16"/>
          </p:nvPr>
        </p:nvSpPr>
        <p:spPr>
          <a:xfrm flipH="1">
            <a:off x="4605346" y="3918766"/>
            <a:ext cx="2384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9"/>
          <p:cNvSpPr txBox="1">
            <a:spLocks noGrp="1"/>
          </p:cNvSpPr>
          <p:nvPr>
            <p:ph type="title" idx="17"/>
          </p:nvPr>
        </p:nvSpPr>
        <p:spPr>
          <a:xfrm>
            <a:off x="5323996" y="2903084"/>
            <a:ext cx="947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37" name="Google Shape;37;p49"/>
          <p:cNvSpPr txBox="1">
            <a:spLocks noGrp="1"/>
          </p:cNvSpPr>
          <p:nvPr>
            <p:ph type="title" idx="18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506322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0"/>
          <p:cNvSpPr txBox="1">
            <a:spLocks noGrp="1"/>
          </p:cNvSpPr>
          <p:nvPr>
            <p:ph type="ctrTitle"/>
          </p:nvPr>
        </p:nvSpPr>
        <p:spPr>
          <a:xfrm>
            <a:off x="4007825" y="1945343"/>
            <a:ext cx="45357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50"/>
          <p:cNvSpPr txBox="1">
            <a:spLocks noGrp="1"/>
          </p:cNvSpPr>
          <p:nvPr>
            <p:ph type="subTitle" idx="1"/>
          </p:nvPr>
        </p:nvSpPr>
        <p:spPr>
          <a:xfrm>
            <a:off x="5621050" y="2620363"/>
            <a:ext cx="2922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1" name="Google Shape;41;p50"/>
          <p:cNvSpPr txBox="1">
            <a:spLocks noGrp="1"/>
          </p:cNvSpPr>
          <p:nvPr>
            <p:ph type="title" idx="2"/>
          </p:nvPr>
        </p:nvSpPr>
        <p:spPr>
          <a:xfrm>
            <a:off x="2595072" y="2093275"/>
            <a:ext cx="1053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49831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216" y="1952625"/>
            <a:ext cx="6619244" cy="2562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131377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1"/>
          <p:cNvSpPr txBox="1">
            <a:spLocks noGrp="1"/>
          </p:cNvSpPr>
          <p:nvPr>
            <p:ph type="body" idx="1"/>
          </p:nvPr>
        </p:nvSpPr>
        <p:spPr>
          <a:xfrm>
            <a:off x="712480" y="1297750"/>
            <a:ext cx="3128100" cy="29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marL="914400" lvl="1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111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51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94634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3"/>
          <p:cNvSpPr txBox="1">
            <a:spLocks noGrp="1"/>
          </p:cNvSpPr>
          <p:nvPr>
            <p:ph type="ctrTitle"/>
          </p:nvPr>
        </p:nvSpPr>
        <p:spPr>
          <a:xfrm flipH="1">
            <a:off x="616848" y="1589117"/>
            <a:ext cx="33018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53"/>
          <p:cNvSpPr txBox="1">
            <a:spLocks noGrp="1"/>
          </p:cNvSpPr>
          <p:nvPr>
            <p:ph type="subTitle" idx="1"/>
          </p:nvPr>
        </p:nvSpPr>
        <p:spPr>
          <a:xfrm flipH="1">
            <a:off x="616948" y="2831770"/>
            <a:ext cx="2331300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04934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">
  <p:cSld name="Big pictur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4"/>
          <p:cNvSpPr txBox="1">
            <a:spLocks noGrp="1"/>
          </p:cNvSpPr>
          <p:nvPr>
            <p:ph type="title"/>
          </p:nvPr>
        </p:nvSpPr>
        <p:spPr>
          <a:xfrm>
            <a:off x="625844" y="195325"/>
            <a:ext cx="2649300" cy="18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233106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2">
  <p:cSld name="Header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5"/>
          <p:cNvSpPr txBox="1">
            <a:spLocks noGrp="1"/>
          </p:cNvSpPr>
          <p:nvPr>
            <p:ph type="ctrTitle"/>
          </p:nvPr>
        </p:nvSpPr>
        <p:spPr>
          <a:xfrm flipH="1">
            <a:off x="612075" y="1881706"/>
            <a:ext cx="4182900" cy="11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55"/>
          <p:cNvSpPr txBox="1">
            <a:spLocks noGrp="1"/>
          </p:cNvSpPr>
          <p:nvPr>
            <p:ph type="subTitle" idx="1"/>
          </p:nvPr>
        </p:nvSpPr>
        <p:spPr>
          <a:xfrm flipH="1">
            <a:off x="612075" y="2837144"/>
            <a:ext cx="25599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" name="Google Shape;61;p55"/>
          <p:cNvSpPr txBox="1">
            <a:spLocks noGrp="1"/>
          </p:cNvSpPr>
          <p:nvPr>
            <p:ph type="title" idx="2"/>
          </p:nvPr>
        </p:nvSpPr>
        <p:spPr>
          <a:xfrm flipH="1">
            <a:off x="4880701" y="2478400"/>
            <a:ext cx="13119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795306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3">
  <p:cSld name="Header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8"/>
          <p:cNvSpPr txBox="1">
            <a:spLocks noGrp="1"/>
          </p:cNvSpPr>
          <p:nvPr>
            <p:ph type="ctrTitle"/>
          </p:nvPr>
        </p:nvSpPr>
        <p:spPr>
          <a:xfrm>
            <a:off x="619650" y="2247705"/>
            <a:ext cx="25599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4" name="Google Shape;74;p58"/>
          <p:cNvSpPr txBox="1">
            <a:spLocks noGrp="1"/>
          </p:cNvSpPr>
          <p:nvPr>
            <p:ph type="subTitle" idx="1"/>
          </p:nvPr>
        </p:nvSpPr>
        <p:spPr>
          <a:xfrm>
            <a:off x="619650" y="2837337"/>
            <a:ext cx="25599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5" name="Google Shape;75;p58"/>
          <p:cNvSpPr txBox="1">
            <a:spLocks noGrp="1"/>
          </p:cNvSpPr>
          <p:nvPr>
            <p:ph type="title" idx="2"/>
          </p:nvPr>
        </p:nvSpPr>
        <p:spPr>
          <a:xfrm>
            <a:off x="4145650" y="2884438"/>
            <a:ext cx="2240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31880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5">
  <p:cSld name="Header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1"/>
          <p:cNvSpPr txBox="1">
            <a:spLocks noGrp="1"/>
          </p:cNvSpPr>
          <p:nvPr>
            <p:ph type="ctrTitle"/>
          </p:nvPr>
        </p:nvSpPr>
        <p:spPr>
          <a:xfrm flipH="1">
            <a:off x="2726850" y="2897239"/>
            <a:ext cx="36903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61"/>
          <p:cNvSpPr txBox="1">
            <a:spLocks noGrp="1"/>
          </p:cNvSpPr>
          <p:nvPr>
            <p:ph type="subTitle" idx="1"/>
          </p:nvPr>
        </p:nvSpPr>
        <p:spPr>
          <a:xfrm flipH="1">
            <a:off x="3292050" y="3488360"/>
            <a:ext cx="25599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6" name="Google Shape;86;p61"/>
          <p:cNvSpPr txBox="1">
            <a:spLocks noGrp="1"/>
          </p:cNvSpPr>
          <p:nvPr>
            <p:ph type="title" idx="2"/>
          </p:nvPr>
        </p:nvSpPr>
        <p:spPr>
          <a:xfrm flipH="1">
            <a:off x="3451650" y="1351346"/>
            <a:ext cx="2240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90522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2"/>
          <p:cNvSpPr txBox="1">
            <a:spLocks noGrp="1"/>
          </p:cNvSpPr>
          <p:nvPr>
            <p:ph type="title"/>
          </p:nvPr>
        </p:nvSpPr>
        <p:spPr>
          <a:xfrm>
            <a:off x="2208600" y="1016100"/>
            <a:ext cx="4726800" cy="31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5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9055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008234"/>
            <a:ext cx="3263269" cy="1712868"/>
          </a:xfrm>
        </p:spPr>
        <p:txBody>
          <a:bodyPr anchor="ctr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71670" y="2008233"/>
            <a:ext cx="2818159" cy="1712868"/>
          </a:xfrm>
        </p:spPr>
        <p:txBody>
          <a:bodyPr anchor="ctr"/>
          <a:lstStyle>
            <a:lvl1pPr marL="0" indent="0" algn="l">
              <a:buNone/>
              <a:defRPr sz="15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41676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215" y="1952625"/>
            <a:ext cx="3618869" cy="256222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6535" y="1952625"/>
            <a:ext cx="3618869" cy="256222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34410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1952625"/>
            <a:ext cx="361886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215" y="2384822"/>
            <a:ext cx="3618869" cy="213002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6535" y="1952625"/>
            <a:ext cx="361886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6535" y="2384822"/>
            <a:ext cx="3618869" cy="2130029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9347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66216" y="730251"/>
            <a:ext cx="6571060" cy="53022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9253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337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971550"/>
            <a:ext cx="2094869" cy="12001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5859" y="1085850"/>
            <a:ext cx="3892550" cy="3429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215" y="2346961"/>
            <a:ext cx="2094869" cy="2171699"/>
          </a:xfrm>
        </p:spPr>
        <p:txBody>
          <a:bodyPr/>
          <a:lstStyle>
            <a:lvl1pPr marL="0" indent="0">
              <a:buNone/>
              <a:defRPr sz="105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5385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270000"/>
            <a:ext cx="2898851" cy="1301750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10903" y="857250"/>
            <a:ext cx="2420395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216" y="2743200"/>
            <a:ext cx="2894409" cy="1028700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09812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8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216" y="730251"/>
            <a:ext cx="6571060" cy="5302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1952625"/>
            <a:ext cx="6571060" cy="2562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89829" y="4793879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1" i="0">
                <a:solidFill>
                  <a:schemeClr val="accent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0833" y="4793879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699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  <p:sldLayoutId id="2147483879" r:id="rId12"/>
    <p:sldLayoutId id="2147483880" r:id="rId13"/>
    <p:sldLayoutId id="2147483881" r:id="rId14"/>
    <p:sldLayoutId id="2147483882" r:id="rId15"/>
    <p:sldLayoutId id="2147483883" r:id="rId16"/>
    <p:sldLayoutId id="2147483884" r:id="rId17"/>
    <p:sldLayoutId id="2147483886" r:id="rId18"/>
    <p:sldLayoutId id="2147483887" r:id="rId19"/>
    <p:sldLayoutId id="2147483888" r:id="rId20"/>
    <p:sldLayoutId id="2147483890" r:id="rId21"/>
    <p:sldLayoutId id="2147483891" r:id="rId22"/>
    <p:sldLayoutId id="2147483892" r:id="rId23"/>
    <p:sldLayoutId id="2147483894" r:id="rId24"/>
    <p:sldLayoutId id="2147483897" r:id="rId25"/>
    <p:sldLayoutId id="2147483898" r:id="rId26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ike.com/w/shoes-y7ok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ike.com/w/shoes-y7ok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yshoes.vn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"/>
          <p:cNvSpPr txBox="1">
            <a:spLocks noGrp="1"/>
          </p:cNvSpPr>
          <p:nvPr>
            <p:ph type="ctrTitle"/>
          </p:nvPr>
        </p:nvSpPr>
        <p:spPr>
          <a:xfrm>
            <a:off x="2390274" y="151126"/>
            <a:ext cx="4266222" cy="983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vi-VN" dirty="0"/>
              <a:t>Báo cáo</a:t>
            </a:r>
            <a:endParaRPr dirty="0"/>
          </a:p>
        </p:txBody>
      </p:sp>
      <p:sp>
        <p:nvSpPr>
          <p:cNvPr id="99" name="Google Shape;99;p1"/>
          <p:cNvSpPr txBox="1">
            <a:spLocks noGrp="1"/>
          </p:cNvSpPr>
          <p:nvPr>
            <p:ph type="subTitle" idx="1"/>
          </p:nvPr>
        </p:nvSpPr>
        <p:spPr>
          <a:xfrm>
            <a:off x="1159238" y="1862787"/>
            <a:ext cx="6679798" cy="782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000" b="1" dirty="0" err="1">
                <a:solidFill>
                  <a:srgbClr val="FFFF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Đề</a:t>
            </a:r>
            <a:r>
              <a:rPr lang="en-US" sz="2000" b="1" dirty="0">
                <a:solidFill>
                  <a:srgbClr val="FFFF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Tài</a:t>
            </a:r>
            <a:r>
              <a:rPr lang="en-US" sz="2000" b="1" dirty="0">
                <a:solidFill>
                  <a:srgbClr val="FFFF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:</a:t>
            </a:r>
            <a:r>
              <a:rPr lang="vi-VN" sz="2000" b="1" dirty="0">
                <a:solidFill>
                  <a:srgbClr val="FFFF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vi-VN" sz="2000" b="1" dirty="0">
                <a:solidFill>
                  <a:srgbClr val="FFFF00"/>
                </a:solidFill>
                <a:latin typeface="+mj-lt"/>
                <a:ea typeface="Arial"/>
                <a:cs typeface="Arial"/>
                <a:sym typeface="Arial"/>
              </a:rPr>
              <a:t>Xây dựng website bán hàng thời trang</a:t>
            </a:r>
            <a:endParaRPr lang="sv-SE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1232101" y="962250"/>
            <a:ext cx="6679798" cy="841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Teko Light"/>
              <a:buNone/>
            </a:pPr>
            <a:r>
              <a:rPr lang="en-US" sz="4400" b="1" i="0" u="none" strike="noStrike" cap="none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  <a:ea typeface="Teko Light"/>
                <a:cs typeface="Teko Light"/>
                <a:sym typeface="Teko Light"/>
              </a:rPr>
              <a:t>Môn</a:t>
            </a:r>
            <a:r>
              <a:rPr lang="en-US" sz="4400" b="1" i="0" u="none" strike="noStrike" cap="none" dirty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  <a:ea typeface="Teko Light"/>
                <a:cs typeface="Teko Light"/>
                <a:sym typeface="Teko Light"/>
              </a:rPr>
              <a:t> </a:t>
            </a:r>
            <a:r>
              <a:rPr lang="en-US" sz="4400" b="1" i="0" u="none" strike="noStrike" cap="none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  <a:ea typeface="Teko Light"/>
                <a:cs typeface="Teko Light"/>
                <a:sym typeface="Teko Light"/>
              </a:rPr>
              <a:t>học</a:t>
            </a:r>
            <a:r>
              <a:rPr lang="en-US" sz="4400" b="1" i="0" u="none" strike="noStrike" cap="none" dirty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  <a:ea typeface="Teko Light"/>
                <a:cs typeface="Teko Light"/>
                <a:sym typeface="Teko Light"/>
              </a:rPr>
              <a:t>: </a:t>
            </a:r>
            <a:r>
              <a:rPr lang="vi-VN" sz="4400" b="1" i="0" u="none" strike="noStrike" cap="none" dirty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  <a:ea typeface="Teko Light"/>
                <a:cs typeface="Teko Light"/>
                <a:sym typeface="Teko Light"/>
              </a:rPr>
              <a:t>ĐỒ ÁN CNTT</a:t>
            </a:r>
            <a:endParaRPr sz="4400" b="1" i="0" u="none" strike="noStrike" cap="none" dirty="0">
              <a:solidFill>
                <a:schemeClr val="accent4">
                  <a:lumMod val="20000"/>
                  <a:lumOff val="80000"/>
                </a:schemeClr>
              </a:solidFill>
              <a:latin typeface="+mj-lt"/>
              <a:ea typeface="Teko Light"/>
              <a:cs typeface="Teko Light"/>
              <a:sym typeface="Teko Light"/>
            </a:endParaRPr>
          </a:p>
        </p:txBody>
      </p:sp>
      <p:sp>
        <p:nvSpPr>
          <p:cNvPr id="104" name="Google Shape;104;p1"/>
          <p:cNvSpPr txBox="1"/>
          <p:nvPr/>
        </p:nvSpPr>
        <p:spPr>
          <a:xfrm>
            <a:off x="4401413" y="2762355"/>
            <a:ext cx="4105024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b="1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cs typeface="Arial"/>
                <a:sym typeface="Arial"/>
              </a:rPr>
              <a:t>Nhóm 50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20110503 Trần Đình Đông Khánh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20110564 Đào Ngọc Thạch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44F4BA-A5A1-15F9-7B0C-8937CD2CA7C6}"/>
              </a:ext>
            </a:extLst>
          </p:cNvPr>
          <p:cNvSpPr txBox="1"/>
          <p:nvPr/>
        </p:nvSpPr>
        <p:spPr>
          <a:xfrm>
            <a:off x="808242" y="2704283"/>
            <a:ext cx="277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solidFill>
                  <a:schemeClr val="bg1"/>
                </a:solidFill>
                <a:latin typeface="+mj-lt"/>
              </a:rPr>
              <a:t>GVHD : Ths Trần Công Tú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1"/>
          <p:cNvSpPr txBox="1">
            <a:spLocks noGrp="1"/>
          </p:cNvSpPr>
          <p:nvPr>
            <p:ph type="subTitle" idx="1"/>
          </p:nvPr>
        </p:nvSpPr>
        <p:spPr>
          <a:xfrm flipH="1">
            <a:off x="1259074" y="567716"/>
            <a:ext cx="6625851" cy="11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-VN" sz="2800" b="1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Chương II: Thiết kế cơ sở dữ liệu</a:t>
            </a:r>
            <a:endParaRPr sz="2800" b="1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46;p13">
            <a:extLst>
              <a:ext uri="{FF2B5EF4-FFF2-40B4-BE49-F238E27FC236}">
                <a16:creationId xmlns:a16="http://schemas.microsoft.com/office/drawing/2014/main" id="{3F88A101-383E-04D6-1802-6DE09207AF91}"/>
              </a:ext>
            </a:extLst>
          </p:cNvPr>
          <p:cNvSpPr txBox="1">
            <a:spLocks/>
          </p:cNvSpPr>
          <p:nvPr/>
        </p:nvSpPr>
        <p:spPr bwMode="gray">
          <a:xfrm>
            <a:off x="0" y="2437891"/>
            <a:ext cx="2009105" cy="11816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000" b="0" i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lvl="1" algn="l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l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l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l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l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l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l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l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Qua khảo sát thực tế các website bán giày, cơ sở dữ liệu được thiết kế với các bảng như sau:</a:t>
            </a: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ACC6FF-0ABB-E5E3-CF6B-252FF6FEDE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"/>
          <a:stretch/>
        </p:blipFill>
        <p:spPr bwMode="auto">
          <a:xfrm>
            <a:off x="2511380" y="1296147"/>
            <a:ext cx="6302350" cy="38473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8965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96CD2DC-639C-8E66-13C0-4C412755E994}"/>
              </a:ext>
            </a:extLst>
          </p:cNvPr>
          <p:cNvSpPr txBox="1"/>
          <p:nvPr/>
        </p:nvSpPr>
        <p:spPr>
          <a:xfrm>
            <a:off x="412125" y="225070"/>
            <a:ext cx="4546241" cy="710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3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Cart (giỏ hàng)</a:t>
            </a:r>
            <a:endParaRPr lang="en-US" sz="30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C3353C-1D18-1127-37FF-6B3DD29D814D}"/>
              </a:ext>
            </a:extLst>
          </p:cNvPr>
          <p:cNvSpPr txBox="1"/>
          <p:nvPr/>
        </p:nvSpPr>
        <p:spPr>
          <a:xfrm>
            <a:off x="0" y="1632379"/>
            <a:ext cx="2781837" cy="3505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ỗi khách hàng sẽ có giỏ hàng riêng, không nhìn được của người khác.</a:t>
            </a: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vi-VN" sz="14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ưu trữ thông tin số lượng sản phẩm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endParaRPr lang="vi-VN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7882B8D-C594-558F-41B3-0E9907116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634" y="1161767"/>
            <a:ext cx="6139366" cy="398173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96CD2DC-639C-8E66-13C0-4C412755E994}"/>
              </a:ext>
            </a:extLst>
          </p:cNvPr>
          <p:cNvSpPr txBox="1"/>
          <p:nvPr/>
        </p:nvSpPr>
        <p:spPr>
          <a:xfrm>
            <a:off x="508716" y="225069"/>
            <a:ext cx="4546241" cy="710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30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Product</a:t>
            </a:r>
            <a:r>
              <a:rPr lang="vi-VN" sz="3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(sản phẩm)</a:t>
            </a:r>
            <a:endParaRPr lang="en-US" sz="30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C3353C-1D18-1127-37FF-6B3DD29D814D}"/>
              </a:ext>
            </a:extLst>
          </p:cNvPr>
          <p:cNvSpPr txBox="1"/>
          <p:nvPr/>
        </p:nvSpPr>
        <p:spPr>
          <a:xfrm>
            <a:off x="270456" y="1645257"/>
            <a:ext cx="8603087" cy="1442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Khóa chính là mã sản phẩm, khóa ngoại là cateID để phân loại sản phẩm</a:t>
            </a:r>
            <a:endParaRPr lang="vi-VN" sz="14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ưu trữ thông tin</a:t>
            </a: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tên, giá, mô tả, ảnh của sản phẩm.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endParaRPr lang="vi-VN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48826F-D308-1708-A9D5-66A55372C8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507"/>
          <a:stretch/>
        </p:blipFill>
        <p:spPr>
          <a:xfrm>
            <a:off x="0" y="2678622"/>
            <a:ext cx="9144000" cy="246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91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96CD2DC-639C-8E66-13C0-4C412755E994}"/>
              </a:ext>
            </a:extLst>
          </p:cNvPr>
          <p:cNvSpPr txBox="1"/>
          <p:nvPr/>
        </p:nvSpPr>
        <p:spPr>
          <a:xfrm>
            <a:off x="508716" y="225069"/>
            <a:ext cx="4546241" cy="710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30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Category </a:t>
            </a:r>
            <a:r>
              <a:rPr lang="vi-VN" sz="3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(Loại giày)</a:t>
            </a:r>
            <a:endParaRPr lang="en-US" sz="30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C3353C-1D18-1127-37FF-6B3DD29D814D}"/>
              </a:ext>
            </a:extLst>
          </p:cNvPr>
          <p:cNvSpPr txBox="1"/>
          <p:nvPr/>
        </p:nvSpPr>
        <p:spPr>
          <a:xfrm>
            <a:off x="270456" y="1785876"/>
            <a:ext cx="8603087" cy="878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 khóa chính cateID được tham chiếu từ khóa ngoại bên bảng Product và thông tin khác như tên loại giày.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221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96CD2DC-639C-8E66-13C0-4C412755E994}"/>
              </a:ext>
            </a:extLst>
          </p:cNvPr>
          <p:cNvSpPr txBox="1"/>
          <p:nvPr/>
        </p:nvSpPr>
        <p:spPr>
          <a:xfrm>
            <a:off x="521595" y="431131"/>
            <a:ext cx="4546241" cy="710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30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Account </a:t>
            </a:r>
            <a:r>
              <a:rPr lang="vi-VN" sz="3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(Tài khoản)</a:t>
            </a:r>
            <a:endParaRPr lang="en-US" sz="30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C3353C-1D18-1127-37FF-6B3DD29D814D}"/>
              </a:ext>
            </a:extLst>
          </p:cNvPr>
          <p:cNvSpPr txBox="1"/>
          <p:nvPr/>
        </p:nvSpPr>
        <p:spPr>
          <a:xfrm>
            <a:off x="115911" y="2120727"/>
            <a:ext cx="4353058" cy="1786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 khóa chính là accID, username và email mỗi tài khoản là độc nhất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ó 2 thuộc tính phân biệt admin và người bán là isSell và isAdmin, người mua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385421-C302-35B1-93D4-38E2DD8EFD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005"/>
          <a:stretch/>
        </p:blipFill>
        <p:spPr>
          <a:xfrm>
            <a:off x="4572000" y="2030575"/>
            <a:ext cx="4546241" cy="300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214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96CD2DC-639C-8E66-13C0-4C412755E994}"/>
              </a:ext>
            </a:extLst>
          </p:cNvPr>
          <p:cNvSpPr txBox="1"/>
          <p:nvPr/>
        </p:nvSpPr>
        <p:spPr>
          <a:xfrm>
            <a:off x="508716" y="225069"/>
            <a:ext cx="7360276" cy="710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Invoice </a:t>
            </a:r>
            <a:r>
              <a:rPr lang="vi-VN" sz="3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vi-VN" sz="30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Hóa đơn</a:t>
            </a:r>
            <a:r>
              <a:rPr lang="vi-VN" sz="3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en-US" sz="30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C3353C-1D18-1127-37FF-6B3DD29D814D}"/>
              </a:ext>
            </a:extLst>
          </p:cNvPr>
          <p:cNvSpPr txBox="1"/>
          <p:nvPr/>
        </p:nvSpPr>
        <p:spPr>
          <a:xfrm>
            <a:off x="270456" y="1785876"/>
            <a:ext cx="8603087" cy="878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 mã hóa đơn là khóa chính, khóa ngoại là accID để phân biệt hóa đơn của ai, chứa giá hóa đơn và ngày tạo.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6A86C2-C584-D4ED-50DA-1533B21CB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114" y="2320119"/>
            <a:ext cx="5763429" cy="282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58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96CD2DC-639C-8E66-13C0-4C412755E994}"/>
              </a:ext>
            </a:extLst>
          </p:cNvPr>
          <p:cNvSpPr txBox="1"/>
          <p:nvPr/>
        </p:nvSpPr>
        <p:spPr>
          <a:xfrm>
            <a:off x="508716" y="225069"/>
            <a:ext cx="7360276" cy="710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3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InvoiceDetail (</a:t>
            </a:r>
            <a:r>
              <a:rPr lang="vi-VN" sz="30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Chi tiết hóa đơn</a:t>
            </a:r>
            <a:r>
              <a:rPr lang="vi-VN" sz="3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en-US" sz="30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C3353C-1D18-1127-37FF-6B3DD29D814D}"/>
              </a:ext>
            </a:extLst>
          </p:cNvPr>
          <p:cNvSpPr txBox="1"/>
          <p:nvPr/>
        </p:nvSpPr>
        <p:spPr>
          <a:xfrm>
            <a:off x="270456" y="1785876"/>
            <a:ext cx="8603087" cy="878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 2 khóa ngoại tham chiếu đến hóa đơn và sản phẩm, 1 hóa đơn có nhiều sản phẩm, chứa thông tin đơn giá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998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96CD2DC-639C-8E66-13C0-4C412755E994}"/>
              </a:ext>
            </a:extLst>
          </p:cNvPr>
          <p:cNvSpPr txBox="1"/>
          <p:nvPr/>
        </p:nvSpPr>
        <p:spPr>
          <a:xfrm>
            <a:off x="508716" y="225069"/>
            <a:ext cx="7360276" cy="710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3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ShippingDetail (Thông tin giao hàng)</a:t>
            </a:r>
            <a:endParaRPr lang="en-US" sz="30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C3353C-1D18-1127-37FF-6B3DD29D814D}"/>
              </a:ext>
            </a:extLst>
          </p:cNvPr>
          <p:cNvSpPr txBox="1"/>
          <p:nvPr/>
        </p:nvSpPr>
        <p:spPr>
          <a:xfrm>
            <a:off x="270456" y="1785876"/>
            <a:ext cx="8603087" cy="878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ó khóa chính là mã giao hàng, khóa ngoại tham chiếu là mã hóa đơn, chứa các thông tin để giao hàng như sdt, email, địa chỉ.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637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96CD2DC-639C-8E66-13C0-4C412755E994}"/>
              </a:ext>
            </a:extLst>
          </p:cNvPr>
          <p:cNvSpPr txBox="1"/>
          <p:nvPr/>
        </p:nvSpPr>
        <p:spPr>
          <a:xfrm>
            <a:off x="508716" y="225069"/>
            <a:ext cx="7360276" cy="710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3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SoLuongDaBan (Số lượng đã bán)</a:t>
            </a:r>
            <a:endParaRPr lang="en-US" sz="30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C3353C-1D18-1127-37FF-6B3DD29D814D}"/>
              </a:ext>
            </a:extLst>
          </p:cNvPr>
          <p:cNvSpPr txBox="1"/>
          <p:nvPr/>
        </p:nvSpPr>
        <p:spPr>
          <a:xfrm>
            <a:off x="270456" y="1785876"/>
            <a:ext cx="8603087" cy="878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ó khóa ngoại là mã sản phẩm tham chiếu đến sản phẩm và lưu thông tin số lượng sản phẩm đã bán.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744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96CD2DC-639C-8E66-13C0-4C412755E994}"/>
              </a:ext>
            </a:extLst>
          </p:cNvPr>
          <p:cNvSpPr txBox="1"/>
          <p:nvPr/>
        </p:nvSpPr>
        <p:spPr>
          <a:xfrm>
            <a:off x="748128" y="322741"/>
            <a:ext cx="8828467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spcBef>
                <a:spcPts val="0"/>
              </a:spcBef>
              <a:spcAft>
                <a:spcPts val="600"/>
              </a:spcAft>
            </a:pPr>
            <a:r>
              <a:rPr lang="vi-VN" sz="3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TongChiTieuKhachHang </a:t>
            </a:r>
          </a:p>
          <a:p>
            <a:pPr marR="0" lvl="0" algn="just">
              <a:spcBef>
                <a:spcPts val="0"/>
              </a:spcBef>
              <a:spcAft>
                <a:spcPts val="600"/>
              </a:spcAft>
            </a:pPr>
            <a:r>
              <a:rPr lang="vi-VN" sz="3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(Tổng chi tiêu khách hàng)</a:t>
            </a:r>
            <a:endParaRPr lang="en-US" sz="30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C3353C-1D18-1127-37FF-6B3DD29D814D}"/>
              </a:ext>
            </a:extLst>
          </p:cNvPr>
          <p:cNvSpPr txBox="1"/>
          <p:nvPr/>
        </p:nvSpPr>
        <p:spPr>
          <a:xfrm>
            <a:off x="270456" y="1785876"/>
            <a:ext cx="8603087" cy="878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 khóa ngoại tham chiếu đến tài khoản khách hàng, lưu thông tin tổng số tiền khách hàng đã tiêu.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881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Google Shape;151;p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Tổng quan về website bán giày và khảo sát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Google Shape;152;p3"/>
          <p:cNvSpPr txBox="1">
            <a:spLocks noGrp="1"/>
          </p:cNvSpPr>
          <p:nvPr>
            <p:ph type="ctrTitle" idx="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Google Shape;153;p3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cơ sở dữ liệu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Google Shape;154;p3"/>
          <p:cNvSpPr txBox="1">
            <a:spLocks noGrp="1"/>
          </p:cNvSpPr>
          <p:nvPr>
            <p:ph type="ctrTitle" idx="6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Google Shape;155;p3"/>
          <p:cNvSpPr txBox="1">
            <a:spLocks noGrp="1"/>
          </p:cNvSpPr>
          <p:nvPr>
            <p:ph type="subTitle" idx="7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 bán giày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Google Shape;156;p3"/>
          <p:cNvSpPr txBox="1">
            <a:spLocks noGrp="1"/>
          </p:cNvSpPr>
          <p:nvPr>
            <p:ph type="ctrTitle" idx="9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Google Shape;157;p3"/>
          <p:cNvSpPr txBox="1">
            <a:spLocks noGrp="1"/>
          </p:cNvSpPr>
          <p:nvPr>
            <p:ph type="subTitle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Cài đặt và kiểm thử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Google Shape;158;p3"/>
          <p:cNvSpPr txBox="1">
            <a:spLocks noGrp="1"/>
          </p:cNvSpPr>
          <p:nvPr>
            <p:ph type="ctrTitle" idx="15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5"/>
          <p:cNvSpPr txBox="1">
            <a:spLocks noGrp="1"/>
          </p:cNvSpPr>
          <p:nvPr>
            <p:ph type="subTitle" idx="1"/>
          </p:nvPr>
        </p:nvSpPr>
        <p:spPr>
          <a:xfrm>
            <a:off x="464024" y="757984"/>
            <a:ext cx="8095775" cy="1118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-VN" sz="3000" b="1" dirty="0">
                <a:solidFill>
                  <a:schemeClr val="bg2"/>
                </a:solidFill>
                <a:latin typeface="+mj-lt"/>
                <a:ea typeface="Arial"/>
                <a:cs typeface="Arial"/>
                <a:sym typeface="Arial"/>
              </a:rPr>
              <a:t>Chương III: Xây dựng website bán giày</a:t>
            </a:r>
            <a:endParaRPr sz="3000" b="1" dirty="0">
              <a:solidFill>
                <a:schemeClr val="bg2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25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-US" dirty="0"/>
              <a:t>03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DB4C8A-C4D6-82C7-8D5D-81DF59BB245F}"/>
              </a:ext>
            </a:extLst>
          </p:cNvPr>
          <p:cNvSpPr txBox="1"/>
          <p:nvPr/>
        </p:nvSpPr>
        <p:spPr>
          <a:xfrm>
            <a:off x="0" y="1876695"/>
            <a:ext cx="2436125" cy="955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Giao diện: </a:t>
            </a:r>
          </a:p>
          <a:p>
            <a:pPr marL="0" marR="0" indent="45720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Trang Shop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5F6B23-5052-ED25-1D8B-251D7846C4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0" t="6975" r="13149" b="63235"/>
          <a:stretch/>
        </p:blipFill>
        <p:spPr bwMode="auto">
          <a:xfrm>
            <a:off x="1897038" y="1446761"/>
            <a:ext cx="6933063" cy="364008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5"/>
          <p:cNvSpPr txBox="1">
            <a:spLocks noGrp="1"/>
          </p:cNvSpPr>
          <p:nvPr>
            <p:ph type="subTitle" idx="1"/>
          </p:nvPr>
        </p:nvSpPr>
        <p:spPr>
          <a:xfrm>
            <a:off x="382138" y="293960"/>
            <a:ext cx="8095775" cy="1118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-VN" sz="3000" b="1" dirty="0">
                <a:solidFill>
                  <a:schemeClr val="bg2"/>
                </a:solidFill>
                <a:latin typeface="+mj-lt"/>
                <a:ea typeface="Arial"/>
                <a:cs typeface="Arial"/>
                <a:sym typeface="Arial"/>
              </a:rPr>
              <a:t>Trang mua hàng</a:t>
            </a:r>
            <a:endParaRPr sz="3000" b="1" dirty="0">
              <a:solidFill>
                <a:schemeClr val="bg2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25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-US" dirty="0"/>
              <a:t>03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12642D-AC8B-B2C8-3AAA-53FD2727D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952" y="994353"/>
            <a:ext cx="6428095" cy="414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34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5"/>
          <p:cNvSpPr txBox="1">
            <a:spLocks noGrp="1"/>
          </p:cNvSpPr>
          <p:nvPr>
            <p:ph type="subTitle" idx="1"/>
          </p:nvPr>
        </p:nvSpPr>
        <p:spPr>
          <a:xfrm>
            <a:off x="382138" y="293960"/>
            <a:ext cx="8095775" cy="1118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-VN" sz="3000" b="1" dirty="0">
                <a:solidFill>
                  <a:schemeClr val="bg2"/>
                </a:solidFill>
                <a:latin typeface="+mj-lt"/>
                <a:ea typeface="Arial"/>
                <a:cs typeface="Arial"/>
                <a:sym typeface="Arial"/>
              </a:rPr>
              <a:t>Trang Danh sách Hóa đơn</a:t>
            </a:r>
            <a:endParaRPr sz="3000" b="1" dirty="0">
              <a:solidFill>
                <a:schemeClr val="bg2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25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-US" dirty="0"/>
              <a:t>03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46B9A1-0106-695A-7046-B45B37995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787" y="955343"/>
            <a:ext cx="6120476" cy="418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1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5"/>
          <p:cNvSpPr txBox="1">
            <a:spLocks noGrp="1"/>
          </p:cNvSpPr>
          <p:nvPr>
            <p:ph type="subTitle" idx="1"/>
          </p:nvPr>
        </p:nvSpPr>
        <p:spPr>
          <a:xfrm>
            <a:off x="382138" y="293960"/>
            <a:ext cx="8095775" cy="1118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-VN" sz="3000" b="1" dirty="0">
                <a:solidFill>
                  <a:schemeClr val="bg2"/>
                </a:solidFill>
                <a:latin typeface="+mj-lt"/>
                <a:ea typeface="Arial"/>
                <a:cs typeface="Arial"/>
                <a:sym typeface="Arial"/>
              </a:rPr>
              <a:t>Trang Quản lý sản phẩm</a:t>
            </a:r>
            <a:endParaRPr sz="3000" b="1" dirty="0">
              <a:solidFill>
                <a:schemeClr val="bg2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25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-US" dirty="0"/>
              <a:t>03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1A9E99-CDA3-078E-96D0-E80F086E6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066" y="1005641"/>
            <a:ext cx="6185917" cy="413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00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5"/>
          <p:cNvSpPr txBox="1">
            <a:spLocks noGrp="1"/>
          </p:cNvSpPr>
          <p:nvPr>
            <p:ph type="subTitle" idx="1"/>
          </p:nvPr>
        </p:nvSpPr>
        <p:spPr>
          <a:xfrm>
            <a:off x="382138" y="293960"/>
            <a:ext cx="8095775" cy="1118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-VN" sz="3000" b="1" dirty="0">
                <a:solidFill>
                  <a:schemeClr val="bg2"/>
                </a:solidFill>
                <a:latin typeface="+mj-lt"/>
                <a:ea typeface="Arial"/>
                <a:cs typeface="Arial"/>
                <a:sym typeface="Arial"/>
              </a:rPr>
              <a:t>IV. Cài đặt và kiểm thử</a:t>
            </a:r>
            <a:endParaRPr sz="3000" b="1" dirty="0">
              <a:solidFill>
                <a:schemeClr val="bg2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25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-US" dirty="0"/>
              <a:t>03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CE8794-E2BC-FA15-CAC4-AC91E422A32E}"/>
              </a:ext>
            </a:extLst>
          </p:cNvPr>
          <p:cNvSpPr txBox="1"/>
          <p:nvPr/>
        </p:nvSpPr>
        <p:spPr>
          <a:xfrm>
            <a:off x="272956" y="1629492"/>
            <a:ext cx="9034818" cy="3412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Môi trường cài đặt và công nghệ sử dụng: </a:t>
            </a:r>
            <a:endParaRPr lang="en-US" sz="1800" dirty="0">
              <a:solidFill>
                <a:srgbClr val="365F91"/>
              </a:solidFill>
              <a:effectLst/>
              <a:latin typeface="Cambria" panose="020405030504060302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Website được xây dựng trên nền tảng Java JSP Servlet trong môi trường phần mềm Eclipse</a:t>
            </a:r>
            <a:endParaRPr lang="en-US" sz="1800" dirty="0">
              <a:solidFill>
                <a:srgbClr val="365F91"/>
              </a:solidFill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Viết code các chức năng của trang web bằng Java Servlet, Ajax </a:t>
            </a:r>
            <a:endParaRPr lang="en-US" sz="1800" dirty="0">
              <a:solidFill>
                <a:srgbClr val="365F91"/>
              </a:solidFill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MySQL </a:t>
            </a:r>
            <a:endParaRPr lang="en-US" sz="1800" dirty="0">
              <a:solidFill>
                <a:srgbClr val="365F91"/>
              </a:solidFill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 kế trang web bằng ngôn ngữ HTML, CSS, Javascript, Bootstrap, jQuery</a:t>
            </a:r>
            <a:endParaRPr lang="en-US" sz="1800" dirty="0">
              <a:solidFill>
                <a:srgbClr val="365F91"/>
              </a:solidFill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 tiếp với cơ sở dữ liệu bằng JDBC</a:t>
            </a:r>
            <a:endParaRPr lang="en-US" sz="1800" dirty="0">
              <a:solidFill>
                <a:srgbClr val="365F91"/>
              </a:solidFill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 hiện đồ án theo mô hình MVC</a:t>
            </a:r>
            <a:endParaRPr lang="en-US" sz="1800" dirty="0">
              <a:solidFill>
                <a:srgbClr val="365F91"/>
              </a:solidFill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73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5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-US" dirty="0"/>
              <a:t>03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DD3990-5859-B3E1-B814-376901E05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013" y="22390"/>
            <a:ext cx="3174670" cy="50539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461247-0806-2FB7-E953-88DA789993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9736" y="0"/>
            <a:ext cx="2911096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96DE6E-D976-6B46-DD97-B6E842F175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0832" y="22390"/>
            <a:ext cx="3133381" cy="5098719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7EA02C73-B55E-1C8F-6CC4-20E55C10F5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631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5"/>
          <p:cNvSpPr txBox="1">
            <a:spLocks noGrp="1"/>
          </p:cNvSpPr>
          <p:nvPr>
            <p:ph type="subTitle" idx="1"/>
          </p:nvPr>
        </p:nvSpPr>
        <p:spPr>
          <a:xfrm>
            <a:off x="382138" y="293960"/>
            <a:ext cx="8095775" cy="1118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-VN" sz="3000" b="1" dirty="0">
                <a:solidFill>
                  <a:schemeClr val="bg2"/>
                </a:solidFill>
                <a:latin typeface="+mj-lt"/>
                <a:ea typeface="Arial"/>
                <a:cs typeface="Arial"/>
                <a:sym typeface="Arial"/>
              </a:rPr>
              <a:t>Kiểm thử: Một số tình huống và mô tả hoạt động của hệ thống.</a:t>
            </a:r>
            <a:endParaRPr sz="3000" b="1" dirty="0">
              <a:solidFill>
                <a:schemeClr val="bg2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25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-US" dirty="0"/>
              <a:t>03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0E46FC-BFF2-4FAD-F890-550FCB4704CF}"/>
              </a:ext>
            </a:extLst>
          </p:cNvPr>
          <p:cNvSpPr txBox="1"/>
          <p:nvPr/>
        </p:nvSpPr>
        <p:spPr>
          <a:xfrm>
            <a:off x="1139589" y="4710376"/>
            <a:ext cx="3432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Tình</a:t>
            </a:r>
            <a:r>
              <a:rPr lang="vi-V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huống</a:t>
            </a:r>
            <a:r>
              <a:rPr lang="en-US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đặt hàng sản phẩm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BEEFDE-D5FA-28F3-3371-988690474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66" y="1557788"/>
            <a:ext cx="4746828" cy="31070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BD00F5-902D-90A8-CE4D-1DE083B08F28}"/>
              </a:ext>
            </a:extLst>
          </p:cNvPr>
          <p:cNvSpPr txBox="1"/>
          <p:nvPr/>
        </p:nvSpPr>
        <p:spPr>
          <a:xfrm>
            <a:off x="5677469" y="1961108"/>
            <a:ext cx="33245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Cho phép quản trị viên, người bán, khách hàng có thể tìm kiếm sản phẩm mình mua, thêm vào giỏ và tiến hành thanh toán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31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5"/>
          <p:cNvSpPr txBox="1">
            <a:spLocks noGrp="1"/>
          </p:cNvSpPr>
          <p:nvPr>
            <p:ph type="subTitle" idx="1"/>
          </p:nvPr>
        </p:nvSpPr>
        <p:spPr>
          <a:xfrm>
            <a:off x="382138" y="293960"/>
            <a:ext cx="8095775" cy="1118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-VN" sz="3000" b="1" dirty="0">
                <a:solidFill>
                  <a:schemeClr val="bg2"/>
                </a:solidFill>
                <a:latin typeface="+mj-lt"/>
                <a:ea typeface="Arial"/>
                <a:cs typeface="Arial"/>
                <a:sym typeface="Arial"/>
              </a:rPr>
              <a:t>Kiểm thử: Một số tình huống và mô tả hoạt động của hệ thống.</a:t>
            </a:r>
            <a:endParaRPr sz="3000" b="1" dirty="0">
              <a:solidFill>
                <a:schemeClr val="bg2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25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-US" dirty="0"/>
              <a:t>03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0E46FC-BFF2-4FAD-F890-550FCB4704CF}"/>
              </a:ext>
            </a:extLst>
          </p:cNvPr>
          <p:cNvSpPr txBox="1"/>
          <p:nvPr/>
        </p:nvSpPr>
        <p:spPr>
          <a:xfrm>
            <a:off x="1139589" y="4710376"/>
            <a:ext cx="3432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Tình</a:t>
            </a:r>
            <a:r>
              <a:rPr lang="vi-V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huống</a:t>
            </a:r>
            <a:r>
              <a:rPr lang="en-US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đặt hàng sản phẩm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BEEFDE-D5FA-28F3-3371-988690474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66" y="1557788"/>
            <a:ext cx="4746828" cy="31070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BD00F5-902D-90A8-CE4D-1DE083B08F28}"/>
              </a:ext>
            </a:extLst>
          </p:cNvPr>
          <p:cNvSpPr txBox="1"/>
          <p:nvPr/>
        </p:nvSpPr>
        <p:spPr>
          <a:xfrm>
            <a:off x="5677469" y="1961108"/>
            <a:ext cx="33245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Cho phép quản trị viên, người bán, khách hàng có thể tìm kiếm sản phẩm mình mua, thêm vào giỏ và tiến hành thanh toán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4533188-6424-1603-EE22-6CFDE9F53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713589"/>
              </p:ext>
            </p:extLst>
          </p:nvPr>
        </p:nvGraphicFramePr>
        <p:xfrm>
          <a:off x="0" y="0"/>
          <a:ext cx="9144000" cy="521597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769282">
                  <a:extLst>
                    <a:ext uri="{9D8B030D-6E8A-4147-A177-3AD203B41FA5}">
                      <a16:colId xmlns:a16="http://schemas.microsoft.com/office/drawing/2014/main" val="2915424546"/>
                    </a:ext>
                  </a:extLst>
                </a:gridCol>
                <a:gridCol w="4374718">
                  <a:extLst>
                    <a:ext uri="{9D8B030D-6E8A-4147-A177-3AD203B41FA5}">
                      <a16:colId xmlns:a16="http://schemas.microsoft.com/office/drawing/2014/main" val="1959784788"/>
                    </a:ext>
                  </a:extLst>
                </a:gridCol>
              </a:tblGrid>
              <a:tr h="3736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vi-VN" sz="1300" b="1" dirty="0">
                          <a:effectLst/>
                          <a:latin typeface="+mj-lt"/>
                          <a:cs typeface="Times" panose="02020603050405020304" pitchFamily="18" charset="0"/>
                        </a:rPr>
                        <a:t>QUẢN TRỊ VIÊN, KHÁCH HÀNG NGƯỜI BÁN THỰC HIỆN</a:t>
                      </a:r>
                      <a:endParaRPr lang="en-US" sz="1300" b="1" dirty="0">
                        <a:effectLst/>
                        <a:latin typeface="+mj-lt"/>
                        <a:ea typeface="Calibri" panose="020F0502020204030204" pitchFamily="34" charset="0"/>
                        <a:cs typeface="Times" panose="02020603050405020304" pitchFamily="18" charset="0"/>
                      </a:endParaRPr>
                    </a:p>
                  </a:txBody>
                  <a:tcPr marL="29606" marR="2960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3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HỆ THỐNG HOẠT ĐỘNG</a:t>
                      </a:r>
                      <a:endParaRPr lang="en-US" sz="13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06" marR="29606" marT="0" marB="0"/>
                </a:tc>
                <a:extLst>
                  <a:ext uri="{0D108BD9-81ED-4DB2-BD59-A6C34878D82A}">
                    <a16:rowId xmlns:a16="http://schemas.microsoft.com/office/drawing/2014/main" val="4191121647"/>
                  </a:ext>
                </a:extLst>
              </a:tr>
              <a:tr h="4309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trị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người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bán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khách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hàng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vào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trang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web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06" marR="2960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06" marR="29606" marT="0" marB="0"/>
                </a:tc>
                <a:extLst>
                  <a:ext uri="{0D108BD9-81ED-4DB2-BD59-A6C34878D82A}">
                    <a16:rowId xmlns:a16="http://schemas.microsoft.com/office/drawing/2014/main" val="2628608527"/>
                  </a:ext>
                </a:extLst>
              </a:tr>
              <a:tr h="2564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Bấm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vào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nút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Login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06" marR="2960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06" marR="29606" marT="0" marB="0"/>
                </a:tc>
                <a:extLst>
                  <a:ext uri="{0D108BD9-81ED-4DB2-BD59-A6C34878D82A}">
                    <a16:rowId xmlns:a16="http://schemas.microsoft.com/office/drawing/2014/main" val="1666453840"/>
                  </a:ext>
                </a:extLst>
              </a:tr>
              <a:tr h="5709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Đăng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nhập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vào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với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quyền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trị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người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bán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khách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hàng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06" marR="2960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06" marR="29606" marT="0" marB="0"/>
                </a:tc>
                <a:extLst>
                  <a:ext uri="{0D108BD9-81ED-4DB2-BD59-A6C34878D82A}">
                    <a16:rowId xmlns:a16="http://schemas.microsoft.com/office/drawing/2014/main" val="738945635"/>
                  </a:ext>
                </a:extLst>
              </a:tr>
              <a:tr h="37350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3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606" marR="2960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4.Hệ thống truy xuất đến trang Shop của cửa hàng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06" marR="29606" marT="0" marB="0"/>
                </a:tc>
                <a:extLst>
                  <a:ext uri="{0D108BD9-81ED-4DB2-BD59-A6C34878D82A}">
                    <a16:rowId xmlns:a16="http://schemas.microsoft.com/office/drawing/2014/main" val="1359487560"/>
                  </a:ext>
                </a:extLst>
              </a:tr>
              <a:tr h="6806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 Sau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đó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tìm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kiếm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sản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phẩm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muốn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mua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thêm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vào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giỏ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hàng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06" marR="2960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06" marR="29606" marT="0" marB="0"/>
                </a:tc>
                <a:extLst>
                  <a:ext uri="{0D108BD9-81ED-4DB2-BD59-A6C34878D82A}">
                    <a16:rowId xmlns:a16="http://schemas.microsoft.com/office/drawing/2014/main" val="993731693"/>
                  </a:ext>
                </a:extLst>
              </a:tr>
              <a:tr h="2564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 Vào</a:t>
                      </a:r>
                      <a:r>
                        <a:rPr lang="vi-VN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giỏ hàng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06" marR="2960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06" marR="29606" marT="0" marB="0"/>
                </a:tc>
                <a:extLst>
                  <a:ext uri="{0D108BD9-81ED-4DB2-BD59-A6C34878D82A}">
                    <a16:rowId xmlns:a16="http://schemas.microsoft.com/office/drawing/2014/main" val="3613479410"/>
                  </a:ext>
                </a:extLst>
              </a:tr>
              <a:tr h="3735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06" marR="2960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7.Hệ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thống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truy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xuất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đến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trang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Giỏ</a:t>
                      </a:r>
                      <a:r>
                        <a:rPr lang="vi-VN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hàng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06" marR="29606" marT="0" marB="0"/>
                </a:tc>
                <a:extLst>
                  <a:ext uri="{0D108BD9-81ED-4DB2-BD59-A6C34878D82A}">
                    <a16:rowId xmlns:a16="http://schemas.microsoft.com/office/drawing/2014/main" val="365580806"/>
                  </a:ext>
                </a:extLst>
              </a:tr>
              <a:tr h="3736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vi-VN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Chọn tiếp tục thanh toán để mua hàng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06" marR="2960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06" marR="29606" marT="0" marB="0"/>
                </a:tc>
                <a:extLst>
                  <a:ext uri="{0D108BD9-81ED-4DB2-BD59-A6C34878D82A}">
                    <a16:rowId xmlns:a16="http://schemas.microsoft.com/office/drawing/2014/main" val="339777111"/>
                  </a:ext>
                </a:extLst>
              </a:tr>
              <a:tr h="3736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06" marR="2960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vi-VN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Hệ thống chuyển đến trang thanh toán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06" marR="29606" marT="0" marB="0"/>
                </a:tc>
                <a:extLst>
                  <a:ext uri="{0D108BD9-81ED-4DB2-BD59-A6C34878D82A}">
                    <a16:rowId xmlns:a16="http://schemas.microsoft.com/office/drawing/2014/main" val="1679910642"/>
                  </a:ext>
                </a:extLst>
              </a:tr>
              <a:tr h="5711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lang="vi-VN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Nhập thông tin và địa chỉ, các mã giảm giá nếu có và chọn thanh toán để mua hàng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06" marR="2960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vi-VN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06" marR="29606" marT="0" marB="0"/>
                </a:tc>
                <a:extLst>
                  <a:ext uri="{0D108BD9-81ED-4DB2-BD59-A6C34878D82A}">
                    <a16:rowId xmlns:a16="http://schemas.microsoft.com/office/drawing/2014/main" val="1602954237"/>
                  </a:ext>
                </a:extLst>
              </a:tr>
              <a:tr h="5711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vi-VN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06" marR="2960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vi-VN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Kết quả: Cập nhật thông tin, đơn hàng được gửi qua mail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06" marR="29606" marT="0" marB="0"/>
                </a:tc>
                <a:extLst>
                  <a:ext uri="{0D108BD9-81ED-4DB2-BD59-A6C34878D82A}">
                    <a16:rowId xmlns:a16="http://schemas.microsoft.com/office/drawing/2014/main" val="22754367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252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86D80D-8463-7C1A-7BCB-3D10D053A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96" y="353192"/>
            <a:ext cx="3877125" cy="32782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B2199A-EFBC-FD05-A3D7-F93D158C5ED6}"/>
              </a:ext>
            </a:extLst>
          </p:cNvPr>
          <p:cNvSpPr txBox="1"/>
          <p:nvPr/>
        </p:nvSpPr>
        <p:spPr>
          <a:xfrm>
            <a:off x="0" y="3917056"/>
            <a:ext cx="3796916" cy="8732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Tình</a:t>
            </a:r>
            <a:r>
              <a:rPr lang="vi-V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huống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quản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lý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sản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phẩm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của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người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bán</a:t>
            </a:r>
            <a:r>
              <a:rPr lang="vi-V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và admin</a:t>
            </a:r>
            <a:endParaRPr lang="en-US" sz="1800" b="1" dirty="0">
              <a:solidFill>
                <a:srgbClr val="365F91"/>
              </a:solidFill>
              <a:effectLst/>
              <a:latin typeface="Cambria" panose="020405030504060302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24ADEC-2999-B3A7-43DE-F8526AE2ECCB}"/>
              </a:ext>
            </a:extLst>
          </p:cNvPr>
          <p:cNvSpPr txBox="1"/>
          <p:nvPr/>
        </p:nvSpPr>
        <p:spPr>
          <a:xfrm>
            <a:off x="4056121" y="240436"/>
            <a:ext cx="4727357" cy="878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Mô tả: Cho phép người bán có thể quản lý thông tin sản phẩm, thêm, sửa, xóa sản phẩm của mình</a:t>
            </a:r>
            <a:endParaRPr lang="en-US" sz="1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F196403-9540-DB34-A254-C0E381A997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521229"/>
              </p:ext>
            </p:extLst>
          </p:nvPr>
        </p:nvGraphicFramePr>
        <p:xfrm>
          <a:off x="4056121" y="1232087"/>
          <a:ext cx="4965034" cy="387553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60218">
                  <a:extLst>
                    <a:ext uri="{9D8B030D-6E8A-4147-A177-3AD203B41FA5}">
                      <a16:colId xmlns:a16="http://schemas.microsoft.com/office/drawing/2014/main" val="1859838663"/>
                    </a:ext>
                  </a:extLst>
                </a:gridCol>
                <a:gridCol w="2304816">
                  <a:extLst>
                    <a:ext uri="{9D8B030D-6E8A-4147-A177-3AD203B41FA5}">
                      <a16:colId xmlns:a16="http://schemas.microsoft.com/office/drawing/2014/main" val="1739980379"/>
                    </a:ext>
                  </a:extLst>
                </a:gridCol>
              </a:tblGrid>
              <a:tr h="2255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3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NGƯỜI BÁN THỰC HIỆN</a:t>
                      </a:r>
                      <a:endParaRPr lang="en-US" sz="13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91" marR="5829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3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HỆ THỐNG HOẠT ĐỘNG</a:t>
                      </a:r>
                      <a:endParaRPr lang="en-US" sz="13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91" marR="58291" marT="0" marB="0"/>
                </a:tc>
                <a:extLst>
                  <a:ext uri="{0D108BD9-81ED-4DB2-BD59-A6C34878D82A}">
                    <a16:rowId xmlns:a16="http://schemas.microsoft.com/office/drawing/2014/main" val="992028554"/>
                  </a:ext>
                </a:extLst>
              </a:tr>
              <a:tr h="22555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Người bán vào trang web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91" marR="5829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91" marR="58291" marT="0" marB="0"/>
                </a:tc>
                <a:extLst>
                  <a:ext uri="{0D108BD9-81ED-4DB2-BD59-A6C34878D82A}">
                    <a16:rowId xmlns:a16="http://schemas.microsoft.com/office/drawing/2014/main" val="3022294547"/>
                  </a:ext>
                </a:extLst>
              </a:tr>
              <a:tr h="22555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Bấm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vào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nút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Login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91" marR="5829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91" marR="58291" marT="0" marB="0"/>
                </a:tc>
                <a:extLst>
                  <a:ext uri="{0D108BD9-81ED-4DB2-BD59-A6C34878D82A}">
                    <a16:rowId xmlns:a16="http://schemas.microsoft.com/office/drawing/2014/main" val="3877771543"/>
                  </a:ext>
                </a:extLst>
              </a:tr>
              <a:tr h="22555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Đăng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nhập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vào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với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quyền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người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bán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91" marR="5829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91" marR="58291" marT="0" marB="0"/>
                </a:tc>
                <a:extLst>
                  <a:ext uri="{0D108BD9-81ED-4DB2-BD59-A6C34878D82A}">
                    <a16:rowId xmlns:a16="http://schemas.microsoft.com/office/drawing/2014/main" val="4153061101"/>
                  </a:ext>
                </a:extLst>
              </a:tr>
              <a:tr h="22555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 Sau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đó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bấm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vào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mục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Manager Product.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91" marR="5829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91" marR="58291" marT="0" marB="0"/>
                </a:tc>
                <a:extLst>
                  <a:ext uri="{0D108BD9-81ED-4DB2-BD59-A6C34878D82A}">
                    <a16:rowId xmlns:a16="http://schemas.microsoft.com/office/drawing/2014/main" val="388780408"/>
                  </a:ext>
                </a:extLst>
              </a:tr>
              <a:tr h="4781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91" marR="5829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5.Hệ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thống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truy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xuất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đến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trang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sản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phẩm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91" marR="58291" marT="0" marB="0"/>
                </a:tc>
                <a:extLst>
                  <a:ext uri="{0D108BD9-81ED-4DB2-BD59-A6C34878D82A}">
                    <a16:rowId xmlns:a16="http://schemas.microsoft.com/office/drawing/2014/main" val="1774995507"/>
                  </a:ext>
                </a:extLst>
              </a:tr>
              <a:tr h="4781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 Sau đó ta có thể xem, thêm, sửa, xóa các các sản phẩm mà người bán đó đăng bán.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91" marR="5829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91" marR="58291" marT="0" marB="0"/>
                </a:tc>
                <a:extLst>
                  <a:ext uri="{0D108BD9-81ED-4DB2-BD59-A6C34878D82A}">
                    <a16:rowId xmlns:a16="http://schemas.microsoft.com/office/drawing/2014/main" val="169369976"/>
                  </a:ext>
                </a:extLst>
              </a:tr>
              <a:tr h="4781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91" marR="5829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Kết</a:t>
                      </a:r>
                      <a:r>
                        <a:rPr lang="vi-VN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quả: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Hệ</a:t>
                      </a:r>
                      <a:r>
                        <a:rPr lang="vi-VN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thống c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ập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nhật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thông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 CSDL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91" marR="58291" marT="0" marB="0"/>
                </a:tc>
                <a:extLst>
                  <a:ext uri="{0D108BD9-81ED-4DB2-BD59-A6C34878D82A}">
                    <a16:rowId xmlns:a16="http://schemas.microsoft.com/office/drawing/2014/main" val="3579071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8277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71B2D4-2C0A-1CEA-7325-FC10315C8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8681"/>
            <a:ext cx="4675512" cy="3036576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C2F4833-8A7D-8B28-45B5-ABA11881D1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833854"/>
              </p:ext>
            </p:extLst>
          </p:nvPr>
        </p:nvGraphicFramePr>
        <p:xfrm>
          <a:off x="4675512" y="1488681"/>
          <a:ext cx="4468488" cy="309448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74035">
                  <a:extLst>
                    <a:ext uri="{9D8B030D-6E8A-4147-A177-3AD203B41FA5}">
                      <a16:colId xmlns:a16="http://schemas.microsoft.com/office/drawing/2014/main" val="3549734900"/>
                    </a:ext>
                  </a:extLst>
                </a:gridCol>
                <a:gridCol w="2094453">
                  <a:extLst>
                    <a:ext uri="{9D8B030D-6E8A-4147-A177-3AD203B41FA5}">
                      <a16:colId xmlns:a16="http://schemas.microsoft.com/office/drawing/2014/main" val="2110120645"/>
                    </a:ext>
                  </a:extLst>
                </a:gridCol>
              </a:tblGrid>
              <a:tr h="42703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vi-VN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TRỊ VIÊN, KHÁCH HÀNG NGƯỜI BÁN THỰC HIỆN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060" marR="5206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HỆ THỐNG HOẠT ĐỘNG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060" marR="52060" marT="0" marB="0"/>
                </a:tc>
                <a:extLst>
                  <a:ext uri="{0D108BD9-81ED-4DB2-BD59-A6C34878D82A}">
                    <a16:rowId xmlns:a16="http://schemas.microsoft.com/office/drawing/2014/main" val="2742865400"/>
                  </a:ext>
                </a:extLst>
              </a:tr>
              <a:tr h="42703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Quản trị viên, người bán, khách hàng vào trang web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060" marR="5206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060" marR="52060" marT="0" marB="0"/>
                </a:tc>
                <a:extLst>
                  <a:ext uri="{0D108BD9-81ED-4DB2-BD59-A6C34878D82A}">
                    <a16:rowId xmlns:a16="http://schemas.microsoft.com/office/drawing/2014/main" val="3537749566"/>
                  </a:ext>
                </a:extLst>
              </a:tr>
              <a:tr h="20144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Chọn vào mục Forgot Password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060" marR="5206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060" marR="52060" marT="0" marB="0"/>
                </a:tc>
                <a:extLst>
                  <a:ext uri="{0D108BD9-81ED-4DB2-BD59-A6C34878D82A}">
                    <a16:rowId xmlns:a16="http://schemas.microsoft.com/office/drawing/2014/main" val="3132893022"/>
                  </a:ext>
                </a:extLst>
              </a:tr>
              <a:tr h="42703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endParaRPr lang="en-US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060" marR="5206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3.Hệ trống truy xuất đến trang Forgot Password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060" marR="52060" marT="0" marB="0"/>
                </a:tc>
                <a:extLst>
                  <a:ext uri="{0D108BD9-81ED-4DB2-BD59-A6C34878D82A}">
                    <a16:rowId xmlns:a16="http://schemas.microsoft.com/office/drawing/2014/main" val="3027021898"/>
                  </a:ext>
                </a:extLst>
              </a:tr>
              <a:tr h="65263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 Người dùng nhập thông tin username và email để lấy lại mật khẩu sau đó bấm nút Retrieve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060" marR="5206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060" marR="52060" marT="0" marB="0"/>
                </a:tc>
                <a:extLst>
                  <a:ext uri="{0D108BD9-81ED-4DB2-BD59-A6C34878D82A}">
                    <a16:rowId xmlns:a16="http://schemas.microsoft.com/office/drawing/2014/main" val="3735824826"/>
                  </a:ext>
                </a:extLst>
              </a:tr>
              <a:tr h="42703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060" marR="5206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Kết</a:t>
                      </a:r>
                      <a:r>
                        <a:rPr lang="vi-VN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quả: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Hệ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thống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gửi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thông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mật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khẩu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qua email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060" marR="52060" marT="0" marB="0"/>
                </a:tc>
                <a:extLst>
                  <a:ext uri="{0D108BD9-81ED-4DB2-BD59-A6C34878D82A}">
                    <a16:rowId xmlns:a16="http://schemas.microsoft.com/office/drawing/2014/main" val="32315752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45F02A2-E235-8351-B1B7-A2722F622909}"/>
              </a:ext>
            </a:extLst>
          </p:cNvPr>
          <p:cNvSpPr txBox="1"/>
          <p:nvPr/>
        </p:nvSpPr>
        <p:spPr>
          <a:xfrm>
            <a:off x="400671" y="416262"/>
            <a:ext cx="7339645" cy="878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Mục đích: Đây là tình huống thông dụng của 1 website cần hoạt động chính xác để khách hàng tiện giao dịch.</a:t>
            </a:r>
            <a:endParaRPr lang="en-US" sz="1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FD788F-D180-6FAC-A8C1-92B81AB96FFB}"/>
              </a:ext>
            </a:extLst>
          </p:cNvPr>
          <p:cNvSpPr txBox="1"/>
          <p:nvPr/>
        </p:nvSpPr>
        <p:spPr>
          <a:xfrm>
            <a:off x="860258" y="4718781"/>
            <a:ext cx="4624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Tình huống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quên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mật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khẩu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570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DB66B8-5C0B-7377-F5B7-6B54AA561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104" y="1633491"/>
            <a:ext cx="6285389" cy="3237679"/>
          </a:xfrm>
          <a:prstGeom prst="rect">
            <a:avLst/>
          </a:prstGeom>
        </p:spPr>
      </p:pic>
      <p:sp>
        <p:nvSpPr>
          <p:cNvPr id="170" name="Google Shape;170;p4"/>
          <p:cNvSpPr txBox="1">
            <a:spLocks noGrp="1"/>
          </p:cNvSpPr>
          <p:nvPr>
            <p:ph type="ctrTitle"/>
          </p:nvPr>
        </p:nvSpPr>
        <p:spPr>
          <a:xfrm>
            <a:off x="794552" y="685628"/>
            <a:ext cx="7554896" cy="936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4000" b="1" dirty="0">
                <a:solidFill>
                  <a:schemeClr val="bg1"/>
                </a:solidFill>
              </a:rPr>
              <a:t>I: </a:t>
            </a:r>
            <a:r>
              <a:rPr lang="vi-VN" sz="4000" b="1" dirty="0">
                <a:solidFill>
                  <a:schemeClr val="bg1"/>
                </a:solidFill>
              </a:rPr>
              <a:t>Tổng quan về website bán giày</a:t>
            </a:r>
            <a:endParaRPr sz="4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45F02A2-E235-8351-B1B7-A2722F622909}"/>
              </a:ext>
            </a:extLst>
          </p:cNvPr>
          <p:cNvSpPr txBox="1"/>
          <p:nvPr/>
        </p:nvSpPr>
        <p:spPr>
          <a:xfrm>
            <a:off x="400671" y="416262"/>
            <a:ext cx="7339645" cy="878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Mục đích: Đây là tình huống thông dụng của 1 website cần hoạt động chính xác để khách hàng tiện giao dịch.</a:t>
            </a:r>
            <a:endParaRPr lang="en-US" sz="1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FD788F-D180-6FAC-A8C1-92B81AB96FFB}"/>
              </a:ext>
            </a:extLst>
          </p:cNvPr>
          <p:cNvSpPr txBox="1"/>
          <p:nvPr/>
        </p:nvSpPr>
        <p:spPr>
          <a:xfrm>
            <a:off x="860258" y="4718781"/>
            <a:ext cx="4624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Tình huống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quên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mật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khẩu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BD3A89-A8E9-78D0-ED62-E505722D2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7" y="1488681"/>
            <a:ext cx="4600575" cy="264795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B11E209-66A5-F1F5-AF0E-E52C8100AB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242855"/>
              </p:ext>
            </p:extLst>
          </p:nvPr>
        </p:nvGraphicFramePr>
        <p:xfrm>
          <a:off x="4635788" y="1112450"/>
          <a:ext cx="4107541" cy="378256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82269">
                  <a:extLst>
                    <a:ext uri="{9D8B030D-6E8A-4147-A177-3AD203B41FA5}">
                      <a16:colId xmlns:a16="http://schemas.microsoft.com/office/drawing/2014/main" val="1311490734"/>
                    </a:ext>
                  </a:extLst>
                </a:gridCol>
                <a:gridCol w="1925272">
                  <a:extLst>
                    <a:ext uri="{9D8B030D-6E8A-4147-A177-3AD203B41FA5}">
                      <a16:colId xmlns:a16="http://schemas.microsoft.com/office/drawing/2014/main" val="1500617690"/>
                    </a:ext>
                  </a:extLst>
                </a:gridCol>
              </a:tblGrid>
              <a:tr h="3429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vi-VN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TRỊ VIÊN, KHÁCH HÀNG NGƯỜI BÁN THỰC HIỆN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06" marR="4180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HỆ THỐNG HOẠT ĐỘNG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06" marR="41806" marT="0" marB="0"/>
                </a:tc>
                <a:extLst>
                  <a:ext uri="{0D108BD9-81ED-4DB2-BD59-A6C34878D82A}">
                    <a16:rowId xmlns:a16="http://schemas.microsoft.com/office/drawing/2014/main" val="68517589"/>
                  </a:ext>
                </a:extLst>
              </a:tr>
              <a:tr h="34292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Quản trị viên, người bán, khách hàng vào trang web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06" marR="4180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06" marR="41806" marT="0" marB="0"/>
                </a:tc>
                <a:extLst>
                  <a:ext uri="{0D108BD9-81ED-4DB2-BD59-A6C34878D82A}">
                    <a16:rowId xmlns:a16="http://schemas.microsoft.com/office/drawing/2014/main" val="3590192174"/>
                  </a:ext>
                </a:extLst>
              </a:tr>
              <a:tr h="1617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Bấm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vào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nút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Login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06" marR="4180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06" marR="41806" marT="0" marB="0"/>
                </a:tc>
                <a:extLst>
                  <a:ext uri="{0D108BD9-81ED-4DB2-BD59-A6C34878D82A}">
                    <a16:rowId xmlns:a16="http://schemas.microsoft.com/office/drawing/2014/main" val="4272270205"/>
                  </a:ext>
                </a:extLst>
              </a:tr>
              <a:tr h="34292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Đăng nhập vào với quyền là quản trị viên, người bán, khách hàng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06" marR="4180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06" marR="41806" marT="0" marB="0"/>
                </a:tc>
                <a:extLst>
                  <a:ext uri="{0D108BD9-81ED-4DB2-BD59-A6C34878D82A}">
                    <a16:rowId xmlns:a16="http://schemas.microsoft.com/office/drawing/2014/main" val="1927865602"/>
                  </a:ext>
                </a:extLst>
              </a:tr>
              <a:tr h="34292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 Sau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đó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bấm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vào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biểu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tượng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giỏ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hàng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trên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thanh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menu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06" marR="4180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06" marR="41806" marT="0" marB="0"/>
                </a:tc>
                <a:extLst>
                  <a:ext uri="{0D108BD9-81ED-4DB2-BD59-A6C34878D82A}">
                    <a16:rowId xmlns:a16="http://schemas.microsoft.com/office/drawing/2014/main" val="3373268619"/>
                  </a:ext>
                </a:extLst>
              </a:tr>
              <a:tr h="34292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06" marR="4180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5.Hệ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thống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truy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xuất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đến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trang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giỏ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hàng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06" marR="41806" marT="0" marB="0"/>
                </a:tc>
                <a:extLst>
                  <a:ext uri="{0D108BD9-81ED-4DB2-BD59-A6C34878D82A}">
                    <a16:rowId xmlns:a16="http://schemas.microsoft.com/office/drawing/2014/main" val="83830953"/>
                  </a:ext>
                </a:extLst>
              </a:tr>
              <a:tr h="34292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 Sau đó ta có thể xem, tăng, giảm số lượng sản phẩm, xóa sản phẩm khỏi giỏ hàng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06" marR="4180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06" marR="41806" marT="0" marB="0"/>
                </a:tc>
                <a:extLst>
                  <a:ext uri="{0D108BD9-81ED-4DB2-BD59-A6C34878D82A}">
                    <a16:rowId xmlns:a16="http://schemas.microsoft.com/office/drawing/2014/main" val="1370285473"/>
                  </a:ext>
                </a:extLst>
              </a:tr>
              <a:tr h="34292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06" marR="4180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vi-VN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Kết quả: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Hệ</a:t>
                      </a:r>
                      <a:r>
                        <a:rPr lang="vi-VN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thống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cập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nhật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thông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vào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CSDL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06" marR="41806" marT="0" marB="0"/>
                </a:tc>
                <a:extLst>
                  <a:ext uri="{0D108BD9-81ED-4DB2-BD59-A6C34878D82A}">
                    <a16:rowId xmlns:a16="http://schemas.microsoft.com/office/drawing/2014/main" val="1832331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24282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2"/>
          <p:cNvSpPr txBox="1">
            <a:spLocks noGrp="1"/>
          </p:cNvSpPr>
          <p:nvPr>
            <p:ph type="ctrTitle"/>
          </p:nvPr>
        </p:nvSpPr>
        <p:spPr>
          <a:xfrm flipH="1">
            <a:off x="2285846" y="2568742"/>
            <a:ext cx="4572308" cy="778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vi-VN" b="1" dirty="0"/>
              <a:t>V. </a:t>
            </a:r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luận</a:t>
            </a:r>
            <a:endParaRPr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3"/>
          <p:cNvSpPr txBox="1">
            <a:spLocks noGrp="1"/>
          </p:cNvSpPr>
          <p:nvPr>
            <p:ph type="title"/>
          </p:nvPr>
        </p:nvSpPr>
        <p:spPr>
          <a:xfrm>
            <a:off x="1869066" y="1055367"/>
            <a:ext cx="2062949" cy="53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vi-VN" b="1" dirty="0"/>
              <a:t>Ưu</a:t>
            </a:r>
            <a:r>
              <a:rPr lang="en-US" b="1" dirty="0"/>
              <a:t> </a:t>
            </a:r>
            <a:r>
              <a:rPr lang="en-US" b="1" dirty="0" err="1"/>
              <a:t>điểm</a:t>
            </a:r>
            <a:endParaRPr sz="3600" b="1" dirty="0">
              <a:solidFill>
                <a:schemeClr val="accent2"/>
              </a:solidFill>
            </a:endParaRPr>
          </a:p>
        </p:txBody>
      </p:sp>
      <p:sp>
        <p:nvSpPr>
          <p:cNvPr id="610" name="Google Shape;610;p43"/>
          <p:cNvSpPr txBox="1">
            <a:spLocks noGrp="1"/>
          </p:cNvSpPr>
          <p:nvPr>
            <p:ph type="subTitle" idx="4294967295"/>
          </p:nvPr>
        </p:nvSpPr>
        <p:spPr>
          <a:xfrm>
            <a:off x="328494" y="1983914"/>
            <a:ext cx="3990975" cy="240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dirty="0">
                <a:latin typeface="+mj-lt"/>
              </a:rPr>
              <a:t>Phần mềm đơn giản, thân thiện với người sử dụng. </a:t>
            </a:r>
          </a:p>
          <a:p>
            <a:pPr marL="0" indent="0">
              <a:buNone/>
            </a:pPr>
            <a:r>
              <a:rPr lang="vi-VN" dirty="0">
                <a:latin typeface="+mj-lt"/>
              </a:rPr>
              <a:t>Trong quá trình thực hiện đề tài nhóm đã đạt được những mục tiêu sau:</a:t>
            </a:r>
            <a:endParaRPr lang="en-US" dirty="0">
              <a:latin typeface="+mj-lt"/>
            </a:endParaRPr>
          </a:p>
          <a:p>
            <a:pPr lvl="0"/>
            <a:r>
              <a:rPr lang="vi-VN" dirty="0">
                <a:latin typeface="+mj-lt"/>
              </a:rPr>
              <a:t>Nắm được yêu cầu, phân tích, thiết kế CSDL phù hợp.</a:t>
            </a:r>
            <a:endParaRPr lang="en-US" dirty="0">
              <a:latin typeface="+mj-lt"/>
            </a:endParaRPr>
          </a:p>
          <a:p>
            <a:pPr lvl="0"/>
            <a:r>
              <a:rPr lang="vi-VN" dirty="0">
                <a:latin typeface="+mj-lt"/>
              </a:rPr>
              <a:t>Phân quyền cho các đối tượng sử dụng CSDL.</a:t>
            </a:r>
            <a:endParaRPr lang="en-US" dirty="0">
              <a:latin typeface="+mj-lt"/>
            </a:endParaRPr>
          </a:p>
          <a:p>
            <a:pPr lvl="0"/>
            <a:r>
              <a:rPr lang="vi-VN" dirty="0">
                <a:latin typeface="+mj-lt"/>
              </a:rPr>
              <a:t>Nắm rõ các khái niệm và kiến thức trong MySQL.</a:t>
            </a:r>
            <a:endParaRPr lang="en-US" dirty="0">
              <a:latin typeface="+mj-lt"/>
            </a:endParaRPr>
          </a:p>
          <a:p>
            <a:pPr lvl="0"/>
            <a:r>
              <a:rPr lang="vi-VN" dirty="0">
                <a:latin typeface="+mj-lt"/>
              </a:rPr>
              <a:t>Sử dụng Java servlet tạo ứng dụng WEB</a:t>
            </a:r>
            <a:endParaRPr lang="en-US" dirty="0">
              <a:latin typeface="+mj-lt"/>
            </a:endParaRPr>
          </a:p>
        </p:txBody>
      </p:sp>
      <p:sp>
        <p:nvSpPr>
          <p:cNvPr id="612" name="Google Shape;612;p43"/>
          <p:cNvSpPr txBox="1">
            <a:spLocks noGrp="1"/>
          </p:cNvSpPr>
          <p:nvPr>
            <p:ph type="subTitle" idx="4294967295"/>
          </p:nvPr>
        </p:nvSpPr>
        <p:spPr>
          <a:xfrm>
            <a:off x="5048753" y="1700060"/>
            <a:ext cx="3990974" cy="314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vi-VN" b="1" dirty="0">
              <a:latin typeface="+mj-lt"/>
            </a:endParaRPr>
          </a:p>
          <a:p>
            <a:pPr lvl="0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CSDL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vẫn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rườm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xảy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có chức năng thanh toán online và khách hàng đánh giá sản phẩm.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4" name="Google Shape;614;p43"/>
          <p:cNvSpPr/>
          <p:nvPr/>
        </p:nvSpPr>
        <p:spPr>
          <a:xfrm>
            <a:off x="869668" y="943613"/>
            <a:ext cx="1208700" cy="119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43"/>
          <p:cNvSpPr/>
          <p:nvPr/>
        </p:nvSpPr>
        <p:spPr>
          <a:xfrm>
            <a:off x="1019504" y="1091813"/>
            <a:ext cx="909000" cy="899100"/>
          </a:xfrm>
          <a:prstGeom prst="ellipse">
            <a:avLst/>
          </a:prstGeom>
          <a:solidFill>
            <a:schemeClr val="accent1"/>
          </a:solidFill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43"/>
          <p:cNvSpPr/>
          <p:nvPr/>
        </p:nvSpPr>
        <p:spPr>
          <a:xfrm flipH="1">
            <a:off x="7132409" y="746342"/>
            <a:ext cx="1208700" cy="119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43"/>
          <p:cNvSpPr/>
          <p:nvPr/>
        </p:nvSpPr>
        <p:spPr>
          <a:xfrm flipH="1">
            <a:off x="7282273" y="894542"/>
            <a:ext cx="909000" cy="899100"/>
          </a:xfrm>
          <a:prstGeom prst="ellipse">
            <a:avLst/>
          </a:prstGeom>
          <a:solidFill>
            <a:schemeClr val="accent2"/>
          </a:solidFill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2" name="Google Shape;622;p43"/>
          <p:cNvGrpSpPr/>
          <p:nvPr/>
        </p:nvGrpSpPr>
        <p:grpSpPr>
          <a:xfrm>
            <a:off x="1290018" y="1389251"/>
            <a:ext cx="367950" cy="304225"/>
            <a:chOff x="1666925" y="1999525"/>
            <a:chExt cx="367950" cy="304225"/>
          </a:xfrm>
        </p:grpSpPr>
        <p:sp>
          <p:nvSpPr>
            <p:cNvPr id="623" name="Google Shape;623;p43"/>
            <p:cNvSpPr/>
            <p:nvPr/>
          </p:nvSpPr>
          <p:spPr>
            <a:xfrm>
              <a:off x="1974700" y="2126875"/>
              <a:ext cx="60075" cy="42525"/>
            </a:xfrm>
            <a:custGeom>
              <a:avLst/>
              <a:gdLst/>
              <a:ahLst/>
              <a:cxnLst/>
              <a:rect l="l" t="t" r="r" b="b"/>
              <a:pathLst>
                <a:path w="2403" h="1701" extrusionOk="0">
                  <a:moveTo>
                    <a:pt x="1" y="0"/>
                  </a:moveTo>
                  <a:lnTo>
                    <a:pt x="1" y="1276"/>
                  </a:lnTo>
                  <a:cubicBezTo>
                    <a:pt x="1" y="1509"/>
                    <a:pt x="188" y="1701"/>
                    <a:pt x="422" y="1701"/>
                  </a:cubicBezTo>
                  <a:lnTo>
                    <a:pt x="2403" y="1701"/>
                  </a:lnTo>
                  <a:lnTo>
                    <a:pt x="2403" y="425"/>
                  </a:lnTo>
                  <a:cubicBezTo>
                    <a:pt x="2403" y="191"/>
                    <a:pt x="2216" y="0"/>
                    <a:pt x="19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43"/>
            <p:cNvSpPr/>
            <p:nvPr/>
          </p:nvSpPr>
          <p:spPr>
            <a:xfrm>
              <a:off x="1666925" y="2126875"/>
              <a:ext cx="367950" cy="176875"/>
            </a:xfrm>
            <a:custGeom>
              <a:avLst/>
              <a:gdLst/>
              <a:ahLst/>
              <a:cxnLst/>
              <a:rect l="l" t="t" r="r" b="b"/>
              <a:pathLst>
                <a:path w="14718" h="7075" extrusionOk="0">
                  <a:moveTo>
                    <a:pt x="3257" y="0"/>
                  </a:moveTo>
                  <a:lnTo>
                    <a:pt x="3257" y="1276"/>
                  </a:lnTo>
                  <a:cubicBezTo>
                    <a:pt x="3257" y="1977"/>
                    <a:pt x="2688" y="2547"/>
                    <a:pt x="1982" y="2547"/>
                  </a:cubicBezTo>
                  <a:lnTo>
                    <a:pt x="1" y="2547"/>
                  </a:lnTo>
                  <a:lnTo>
                    <a:pt x="1" y="4820"/>
                  </a:lnTo>
                  <a:cubicBezTo>
                    <a:pt x="5" y="6064"/>
                    <a:pt x="1015" y="7074"/>
                    <a:pt x="2259" y="7074"/>
                  </a:cubicBezTo>
                  <a:lnTo>
                    <a:pt x="3963" y="7074"/>
                  </a:lnTo>
                  <a:cubicBezTo>
                    <a:pt x="3966" y="7074"/>
                    <a:pt x="3970" y="7074"/>
                    <a:pt x="3973" y="7074"/>
                  </a:cubicBezTo>
                  <a:cubicBezTo>
                    <a:pt x="4827" y="7074"/>
                    <a:pt x="5602" y="6591"/>
                    <a:pt x="5983" y="5826"/>
                  </a:cubicBezTo>
                  <a:lnTo>
                    <a:pt x="6100" y="5588"/>
                  </a:lnTo>
                  <a:cubicBezTo>
                    <a:pt x="6359" y="5070"/>
                    <a:pt x="6859" y="4810"/>
                    <a:pt x="7359" y="4810"/>
                  </a:cubicBezTo>
                  <a:cubicBezTo>
                    <a:pt x="7859" y="4810"/>
                    <a:pt x="8360" y="5070"/>
                    <a:pt x="8619" y="5588"/>
                  </a:cubicBezTo>
                  <a:lnTo>
                    <a:pt x="8740" y="5826"/>
                  </a:lnTo>
                  <a:cubicBezTo>
                    <a:pt x="9117" y="6591"/>
                    <a:pt x="9896" y="7074"/>
                    <a:pt x="10746" y="7074"/>
                  </a:cubicBezTo>
                  <a:cubicBezTo>
                    <a:pt x="10749" y="7074"/>
                    <a:pt x="10752" y="7074"/>
                    <a:pt x="10756" y="7074"/>
                  </a:cubicBezTo>
                  <a:lnTo>
                    <a:pt x="12460" y="7074"/>
                  </a:lnTo>
                  <a:cubicBezTo>
                    <a:pt x="13708" y="7074"/>
                    <a:pt x="14714" y="6064"/>
                    <a:pt x="14718" y="4820"/>
                  </a:cubicBezTo>
                  <a:lnTo>
                    <a:pt x="14718" y="2547"/>
                  </a:lnTo>
                  <a:lnTo>
                    <a:pt x="12737" y="2547"/>
                  </a:lnTo>
                  <a:cubicBezTo>
                    <a:pt x="12031" y="2547"/>
                    <a:pt x="11462" y="1977"/>
                    <a:pt x="11462" y="1276"/>
                  </a:cubicBezTo>
                  <a:lnTo>
                    <a:pt x="114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43"/>
            <p:cNvSpPr/>
            <p:nvPr/>
          </p:nvSpPr>
          <p:spPr>
            <a:xfrm>
              <a:off x="1666925" y="2126875"/>
              <a:ext cx="60175" cy="42525"/>
            </a:xfrm>
            <a:custGeom>
              <a:avLst/>
              <a:gdLst/>
              <a:ahLst/>
              <a:cxnLst/>
              <a:rect l="l" t="t" r="r" b="b"/>
              <a:pathLst>
                <a:path w="2407" h="1701" extrusionOk="0">
                  <a:moveTo>
                    <a:pt x="426" y="0"/>
                  </a:moveTo>
                  <a:cubicBezTo>
                    <a:pt x="192" y="0"/>
                    <a:pt x="1" y="191"/>
                    <a:pt x="1" y="425"/>
                  </a:cubicBezTo>
                  <a:lnTo>
                    <a:pt x="1" y="1701"/>
                  </a:lnTo>
                  <a:lnTo>
                    <a:pt x="1982" y="1701"/>
                  </a:lnTo>
                  <a:cubicBezTo>
                    <a:pt x="2216" y="1701"/>
                    <a:pt x="2407" y="1509"/>
                    <a:pt x="2407" y="1276"/>
                  </a:cubicBezTo>
                  <a:lnTo>
                    <a:pt x="24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43"/>
            <p:cNvSpPr/>
            <p:nvPr/>
          </p:nvSpPr>
          <p:spPr>
            <a:xfrm>
              <a:off x="1882675" y="1999525"/>
              <a:ext cx="129600" cy="106225"/>
            </a:xfrm>
            <a:custGeom>
              <a:avLst/>
              <a:gdLst/>
              <a:ahLst/>
              <a:cxnLst/>
              <a:rect l="l" t="t" r="r" b="b"/>
              <a:pathLst>
                <a:path w="5184" h="4249" extrusionOk="0">
                  <a:moveTo>
                    <a:pt x="1190" y="0"/>
                  </a:moveTo>
                  <a:cubicBezTo>
                    <a:pt x="1058" y="0"/>
                    <a:pt x="925" y="22"/>
                    <a:pt x="796" y="68"/>
                  </a:cubicBezTo>
                  <a:cubicBezTo>
                    <a:pt x="320" y="235"/>
                    <a:pt x="1" y="688"/>
                    <a:pt x="5" y="1191"/>
                  </a:cubicBezTo>
                  <a:lnTo>
                    <a:pt x="5" y="1557"/>
                  </a:lnTo>
                  <a:cubicBezTo>
                    <a:pt x="1" y="1791"/>
                    <a:pt x="192" y="1982"/>
                    <a:pt x="426" y="1982"/>
                  </a:cubicBezTo>
                  <a:cubicBezTo>
                    <a:pt x="664" y="1982"/>
                    <a:pt x="851" y="1791"/>
                    <a:pt x="851" y="1557"/>
                  </a:cubicBezTo>
                  <a:lnTo>
                    <a:pt x="851" y="1191"/>
                  </a:lnTo>
                  <a:cubicBezTo>
                    <a:pt x="851" y="984"/>
                    <a:pt x="1020" y="851"/>
                    <a:pt x="1195" y="851"/>
                  </a:cubicBezTo>
                  <a:cubicBezTo>
                    <a:pt x="1290" y="851"/>
                    <a:pt x="1387" y="891"/>
                    <a:pt x="1459" y="980"/>
                  </a:cubicBezTo>
                  <a:lnTo>
                    <a:pt x="4091" y="4248"/>
                  </a:lnTo>
                  <a:lnTo>
                    <a:pt x="5183" y="4248"/>
                  </a:lnTo>
                  <a:lnTo>
                    <a:pt x="2118" y="446"/>
                  </a:lnTo>
                  <a:cubicBezTo>
                    <a:pt x="1888" y="159"/>
                    <a:pt x="1544" y="0"/>
                    <a:pt x="11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43"/>
            <p:cNvSpPr/>
            <p:nvPr/>
          </p:nvSpPr>
          <p:spPr>
            <a:xfrm>
              <a:off x="1689650" y="1999550"/>
              <a:ext cx="129500" cy="106200"/>
            </a:xfrm>
            <a:custGeom>
              <a:avLst/>
              <a:gdLst/>
              <a:ahLst/>
              <a:cxnLst/>
              <a:rect l="l" t="t" r="r" b="b"/>
              <a:pathLst>
                <a:path w="5180" h="4248" extrusionOk="0">
                  <a:moveTo>
                    <a:pt x="3985" y="1"/>
                  </a:moveTo>
                  <a:cubicBezTo>
                    <a:pt x="3633" y="1"/>
                    <a:pt x="3291" y="159"/>
                    <a:pt x="3062" y="445"/>
                  </a:cubicBezTo>
                  <a:lnTo>
                    <a:pt x="0" y="4247"/>
                  </a:lnTo>
                  <a:lnTo>
                    <a:pt x="1088" y="4247"/>
                  </a:lnTo>
                  <a:lnTo>
                    <a:pt x="3721" y="979"/>
                  </a:lnTo>
                  <a:cubicBezTo>
                    <a:pt x="3792" y="890"/>
                    <a:pt x="3889" y="850"/>
                    <a:pt x="3985" y="850"/>
                  </a:cubicBezTo>
                  <a:cubicBezTo>
                    <a:pt x="4160" y="850"/>
                    <a:pt x="4329" y="983"/>
                    <a:pt x="4329" y="1190"/>
                  </a:cubicBezTo>
                  <a:lnTo>
                    <a:pt x="4329" y="1556"/>
                  </a:lnTo>
                  <a:cubicBezTo>
                    <a:pt x="4329" y="1790"/>
                    <a:pt x="4516" y="1981"/>
                    <a:pt x="4754" y="1981"/>
                  </a:cubicBezTo>
                  <a:cubicBezTo>
                    <a:pt x="4988" y="1981"/>
                    <a:pt x="5179" y="1790"/>
                    <a:pt x="5179" y="1556"/>
                  </a:cubicBezTo>
                  <a:lnTo>
                    <a:pt x="5179" y="1190"/>
                  </a:lnTo>
                  <a:cubicBezTo>
                    <a:pt x="5179" y="687"/>
                    <a:pt x="4859" y="238"/>
                    <a:pt x="4384" y="71"/>
                  </a:cubicBezTo>
                  <a:cubicBezTo>
                    <a:pt x="4253" y="24"/>
                    <a:pt x="4118" y="1"/>
                    <a:pt x="39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8" name="Google Shape;628;p43"/>
          <p:cNvGrpSpPr/>
          <p:nvPr/>
        </p:nvGrpSpPr>
        <p:grpSpPr>
          <a:xfrm>
            <a:off x="7591991" y="1160130"/>
            <a:ext cx="289550" cy="367900"/>
            <a:chOff x="1105600" y="2545250"/>
            <a:chExt cx="289550" cy="367900"/>
          </a:xfrm>
        </p:grpSpPr>
        <p:sp>
          <p:nvSpPr>
            <p:cNvPr id="629" name="Google Shape;629;p43"/>
            <p:cNvSpPr/>
            <p:nvPr/>
          </p:nvSpPr>
          <p:spPr>
            <a:xfrm>
              <a:off x="1319475" y="2545250"/>
              <a:ext cx="51025" cy="48025"/>
            </a:xfrm>
            <a:custGeom>
              <a:avLst/>
              <a:gdLst/>
              <a:ahLst/>
              <a:cxnLst/>
              <a:rect l="l" t="t" r="r" b="b"/>
              <a:pathLst>
                <a:path w="2041" h="1921" extrusionOk="0">
                  <a:moveTo>
                    <a:pt x="648" y="1"/>
                  </a:moveTo>
                  <a:cubicBezTo>
                    <a:pt x="425" y="1"/>
                    <a:pt x="202" y="59"/>
                    <a:pt x="1" y="178"/>
                  </a:cubicBezTo>
                  <a:cubicBezTo>
                    <a:pt x="204" y="279"/>
                    <a:pt x="387" y="412"/>
                    <a:pt x="547" y="572"/>
                  </a:cubicBezTo>
                  <a:lnTo>
                    <a:pt x="1350" y="1375"/>
                  </a:lnTo>
                  <a:cubicBezTo>
                    <a:pt x="1510" y="1535"/>
                    <a:pt x="1642" y="1718"/>
                    <a:pt x="1744" y="1921"/>
                  </a:cubicBezTo>
                  <a:cubicBezTo>
                    <a:pt x="2040" y="1422"/>
                    <a:pt x="1958" y="782"/>
                    <a:pt x="1549" y="373"/>
                  </a:cubicBezTo>
                  <a:cubicBezTo>
                    <a:pt x="1304" y="128"/>
                    <a:pt x="978" y="1"/>
                    <a:pt x="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43"/>
            <p:cNvSpPr/>
            <p:nvPr/>
          </p:nvSpPr>
          <p:spPr>
            <a:xfrm>
              <a:off x="1191575" y="2565250"/>
              <a:ext cx="158925" cy="153225"/>
            </a:xfrm>
            <a:custGeom>
              <a:avLst/>
              <a:gdLst/>
              <a:ahLst/>
              <a:cxnLst/>
              <a:rect l="l" t="t" r="r" b="b"/>
              <a:pathLst>
                <a:path w="6357" h="6129" extrusionOk="0">
                  <a:moveTo>
                    <a:pt x="4157" y="1"/>
                  </a:moveTo>
                  <a:cubicBezTo>
                    <a:pt x="3832" y="1"/>
                    <a:pt x="3506" y="125"/>
                    <a:pt x="3257" y="372"/>
                  </a:cubicBezTo>
                  <a:lnTo>
                    <a:pt x="1256" y="2373"/>
                  </a:lnTo>
                  <a:cubicBezTo>
                    <a:pt x="921" y="2708"/>
                    <a:pt x="800" y="3199"/>
                    <a:pt x="940" y="3652"/>
                  </a:cubicBezTo>
                  <a:lnTo>
                    <a:pt x="531" y="4003"/>
                  </a:lnTo>
                  <a:cubicBezTo>
                    <a:pt x="145" y="4326"/>
                    <a:pt x="0" y="4861"/>
                    <a:pt x="176" y="5336"/>
                  </a:cubicBezTo>
                  <a:cubicBezTo>
                    <a:pt x="351" y="5812"/>
                    <a:pt x="804" y="6128"/>
                    <a:pt x="1311" y="6128"/>
                  </a:cubicBezTo>
                  <a:lnTo>
                    <a:pt x="1361" y="6128"/>
                  </a:lnTo>
                  <a:cubicBezTo>
                    <a:pt x="1697" y="6112"/>
                    <a:pt x="2013" y="5960"/>
                    <a:pt x="2231" y="5703"/>
                  </a:cubicBezTo>
                  <a:lnTo>
                    <a:pt x="2578" y="5290"/>
                  </a:lnTo>
                  <a:cubicBezTo>
                    <a:pt x="2703" y="5330"/>
                    <a:pt x="2832" y="5349"/>
                    <a:pt x="2960" y="5349"/>
                  </a:cubicBezTo>
                  <a:cubicBezTo>
                    <a:pt x="3293" y="5349"/>
                    <a:pt x="3619" y="5217"/>
                    <a:pt x="3861" y="4978"/>
                  </a:cubicBezTo>
                  <a:lnTo>
                    <a:pt x="5858" y="2977"/>
                  </a:lnTo>
                  <a:cubicBezTo>
                    <a:pt x="6357" y="2478"/>
                    <a:pt x="6357" y="1671"/>
                    <a:pt x="5858" y="1176"/>
                  </a:cubicBezTo>
                  <a:lnTo>
                    <a:pt x="5058" y="372"/>
                  </a:lnTo>
                  <a:cubicBezTo>
                    <a:pt x="4809" y="125"/>
                    <a:pt x="4483" y="1"/>
                    <a:pt x="41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43"/>
            <p:cNvSpPr/>
            <p:nvPr/>
          </p:nvSpPr>
          <p:spPr>
            <a:xfrm>
              <a:off x="1304950" y="2646875"/>
              <a:ext cx="83875" cy="175800"/>
            </a:xfrm>
            <a:custGeom>
              <a:avLst/>
              <a:gdLst/>
              <a:ahLst/>
              <a:cxnLst/>
              <a:rect l="l" t="t" r="r" b="b"/>
              <a:pathLst>
                <a:path w="3355" h="7032" extrusionOk="0">
                  <a:moveTo>
                    <a:pt x="2184" y="1"/>
                  </a:moveTo>
                  <a:cubicBezTo>
                    <a:pt x="2106" y="110"/>
                    <a:pt x="2025" y="215"/>
                    <a:pt x="1931" y="309"/>
                  </a:cubicBezTo>
                  <a:lnTo>
                    <a:pt x="184" y="2056"/>
                  </a:lnTo>
                  <a:cubicBezTo>
                    <a:pt x="695" y="2918"/>
                    <a:pt x="621" y="4002"/>
                    <a:pt x="1" y="4786"/>
                  </a:cubicBezTo>
                  <a:cubicBezTo>
                    <a:pt x="79" y="4832"/>
                    <a:pt x="157" y="4883"/>
                    <a:pt x="235" y="4934"/>
                  </a:cubicBezTo>
                  <a:cubicBezTo>
                    <a:pt x="862" y="5355"/>
                    <a:pt x="1346" y="5955"/>
                    <a:pt x="1627" y="6661"/>
                  </a:cubicBezTo>
                  <a:lnTo>
                    <a:pt x="1775" y="7032"/>
                  </a:lnTo>
                  <a:cubicBezTo>
                    <a:pt x="2785" y="6049"/>
                    <a:pt x="3350" y="4700"/>
                    <a:pt x="3350" y="3292"/>
                  </a:cubicBezTo>
                  <a:cubicBezTo>
                    <a:pt x="3354" y="2465"/>
                    <a:pt x="3155" y="1646"/>
                    <a:pt x="2777" y="909"/>
                  </a:cubicBezTo>
                  <a:cubicBezTo>
                    <a:pt x="2613" y="586"/>
                    <a:pt x="2411" y="282"/>
                    <a:pt x="2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43"/>
            <p:cNvSpPr/>
            <p:nvPr/>
          </p:nvSpPr>
          <p:spPr>
            <a:xfrm>
              <a:off x="1105600" y="2746800"/>
              <a:ext cx="126450" cy="77925"/>
            </a:xfrm>
            <a:custGeom>
              <a:avLst/>
              <a:gdLst/>
              <a:ahLst/>
              <a:cxnLst/>
              <a:rect l="l" t="t" r="r" b="b"/>
              <a:pathLst>
                <a:path w="5058" h="3117" extrusionOk="0">
                  <a:moveTo>
                    <a:pt x="1275" y="1"/>
                  </a:moveTo>
                  <a:cubicBezTo>
                    <a:pt x="573" y="1"/>
                    <a:pt x="4" y="570"/>
                    <a:pt x="4" y="1276"/>
                  </a:cubicBezTo>
                  <a:lnTo>
                    <a:pt x="4" y="1841"/>
                  </a:lnTo>
                  <a:cubicBezTo>
                    <a:pt x="0" y="2543"/>
                    <a:pt x="573" y="3113"/>
                    <a:pt x="1275" y="3117"/>
                  </a:cubicBezTo>
                  <a:lnTo>
                    <a:pt x="2398" y="3117"/>
                  </a:lnTo>
                  <a:lnTo>
                    <a:pt x="2578" y="2664"/>
                  </a:lnTo>
                  <a:cubicBezTo>
                    <a:pt x="3014" y="1572"/>
                    <a:pt x="3927" y="750"/>
                    <a:pt x="5058" y="430"/>
                  </a:cubicBezTo>
                  <a:cubicBezTo>
                    <a:pt x="4816" y="157"/>
                    <a:pt x="4469" y="1"/>
                    <a:pt x="4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43"/>
            <p:cNvSpPr/>
            <p:nvPr/>
          </p:nvSpPr>
          <p:spPr>
            <a:xfrm>
              <a:off x="1119225" y="2775175"/>
              <a:ext cx="275925" cy="137975"/>
            </a:xfrm>
            <a:custGeom>
              <a:avLst/>
              <a:gdLst/>
              <a:ahLst/>
              <a:cxnLst/>
              <a:rect l="l" t="t" r="r" b="b"/>
              <a:pathLst>
                <a:path w="11037" h="5519" extrusionOk="0">
                  <a:moveTo>
                    <a:pt x="6108" y="1697"/>
                  </a:moveTo>
                  <a:cubicBezTo>
                    <a:pt x="6342" y="1697"/>
                    <a:pt x="6533" y="1888"/>
                    <a:pt x="6533" y="2122"/>
                  </a:cubicBezTo>
                  <a:cubicBezTo>
                    <a:pt x="6533" y="2356"/>
                    <a:pt x="6342" y="2547"/>
                    <a:pt x="6108" y="2547"/>
                  </a:cubicBezTo>
                  <a:lnTo>
                    <a:pt x="4977" y="2547"/>
                  </a:lnTo>
                  <a:cubicBezTo>
                    <a:pt x="4743" y="2547"/>
                    <a:pt x="4552" y="2356"/>
                    <a:pt x="4552" y="2122"/>
                  </a:cubicBezTo>
                  <a:cubicBezTo>
                    <a:pt x="4552" y="1888"/>
                    <a:pt x="4743" y="1697"/>
                    <a:pt x="4977" y="1697"/>
                  </a:cubicBezTo>
                  <a:close/>
                  <a:moveTo>
                    <a:pt x="5542" y="1"/>
                  </a:moveTo>
                  <a:cubicBezTo>
                    <a:pt x="4345" y="1"/>
                    <a:pt x="3265" y="730"/>
                    <a:pt x="2820" y="1841"/>
                  </a:cubicBezTo>
                  <a:lnTo>
                    <a:pt x="2427" y="2828"/>
                  </a:lnTo>
                  <a:lnTo>
                    <a:pt x="1370" y="2828"/>
                  </a:lnTo>
                  <a:cubicBezTo>
                    <a:pt x="1363" y="2828"/>
                    <a:pt x="1355" y="2828"/>
                    <a:pt x="1348" y="2828"/>
                  </a:cubicBezTo>
                  <a:cubicBezTo>
                    <a:pt x="605" y="2828"/>
                    <a:pt x="1" y="3428"/>
                    <a:pt x="1" y="4173"/>
                  </a:cubicBezTo>
                  <a:cubicBezTo>
                    <a:pt x="1" y="4919"/>
                    <a:pt x="605" y="5519"/>
                    <a:pt x="1348" y="5519"/>
                  </a:cubicBezTo>
                  <a:cubicBezTo>
                    <a:pt x="1355" y="5519"/>
                    <a:pt x="1363" y="5519"/>
                    <a:pt x="1370" y="5518"/>
                  </a:cubicBezTo>
                  <a:lnTo>
                    <a:pt x="9719" y="5518"/>
                  </a:lnTo>
                  <a:cubicBezTo>
                    <a:pt x="10448" y="5503"/>
                    <a:pt x="11037" y="4906"/>
                    <a:pt x="11037" y="4173"/>
                  </a:cubicBezTo>
                  <a:cubicBezTo>
                    <a:pt x="11037" y="3440"/>
                    <a:pt x="10448" y="2843"/>
                    <a:pt x="9719" y="2828"/>
                  </a:cubicBezTo>
                  <a:lnTo>
                    <a:pt x="8662" y="2828"/>
                  </a:lnTo>
                  <a:lnTo>
                    <a:pt x="8264" y="1841"/>
                  </a:lnTo>
                  <a:cubicBezTo>
                    <a:pt x="7820" y="730"/>
                    <a:pt x="6743" y="1"/>
                    <a:pt x="5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Google Shape;608;p43">
            <a:extLst>
              <a:ext uri="{FF2B5EF4-FFF2-40B4-BE49-F238E27FC236}">
                <a16:creationId xmlns:a16="http://schemas.microsoft.com/office/drawing/2014/main" id="{25781453-1159-211E-D159-2B9C0F148C2D}"/>
              </a:ext>
            </a:extLst>
          </p:cNvPr>
          <p:cNvSpPr txBox="1">
            <a:spLocks/>
          </p:cNvSpPr>
          <p:nvPr/>
        </p:nvSpPr>
        <p:spPr bwMode="gray">
          <a:xfrm>
            <a:off x="4233028" y="1028928"/>
            <a:ext cx="3534513" cy="5302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  <a:buSzPts val="2400"/>
            </a:pPr>
            <a:r>
              <a:rPr lang="vi-VN" b="1" dirty="0"/>
              <a:t>Nhược điểm</a:t>
            </a:r>
            <a:endParaRPr lang="vi-VN" sz="3600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44"/>
          <p:cNvSpPr txBox="1">
            <a:spLocks noGrp="1"/>
          </p:cNvSpPr>
          <p:nvPr>
            <p:ph type="title"/>
          </p:nvPr>
        </p:nvSpPr>
        <p:spPr>
          <a:xfrm>
            <a:off x="859536" y="595313"/>
            <a:ext cx="4704552" cy="53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vi-VN" sz="3600" b="1" dirty="0">
                <a:solidFill>
                  <a:schemeClr val="accent2"/>
                </a:solidFill>
              </a:rPr>
              <a:t>Hướng phát triển</a:t>
            </a:r>
            <a:endParaRPr sz="3600" b="1" dirty="0">
              <a:solidFill>
                <a:schemeClr val="accent2"/>
              </a:solidFill>
            </a:endParaRPr>
          </a:p>
        </p:txBody>
      </p:sp>
      <p:sp>
        <p:nvSpPr>
          <p:cNvPr id="639" name="Google Shape;639;p44"/>
          <p:cNvSpPr txBox="1">
            <a:spLocks noGrp="1"/>
          </p:cNvSpPr>
          <p:nvPr>
            <p:ph type="subTitle" idx="4294967295"/>
          </p:nvPr>
        </p:nvSpPr>
        <p:spPr>
          <a:xfrm>
            <a:off x="195308" y="1899822"/>
            <a:ext cx="6205492" cy="2885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indent="-28575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Làm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28575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28575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kèm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phục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hàng.</a:t>
            </a:r>
          </a:p>
          <a:p>
            <a:pPr marL="400050" indent="-28575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Có các chức năng như một trang web bán hàng thật sự như thanh toán online và đánh giá cho khách hàng.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endParaRPr dirty="0">
              <a:latin typeface="13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5"/>
          <p:cNvSpPr txBox="1">
            <a:spLocks noGrp="1"/>
          </p:cNvSpPr>
          <p:nvPr>
            <p:ph type="title"/>
          </p:nvPr>
        </p:nvSpPr>
        <p:spPr>
          <a:xfrm>
            <a:off x="1599000" y="1480560"/>
            <a:ext cx="5449500" cy="19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125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Thanks</a:t>
            </a:r>
            <a:endParaRPr sz="125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"/>
          <p:cNvSpPr txBox="1">
            <a:spLocks noGrp="1"/>
          </p:cNvSpPr>
          <p:nvPr>
            <p:ph type="body" idx="1"/>
          </p:nvPr>
        </p:nvSpPr>
        <p:spPr>
          <a:xfrm>
            <a:off x="251243" y="2960628"/>
            <a:ext cx="8641514" cy="202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vi-VN" sz="1800" dirty="0">
                <a:latin typeface="+mj-lt"/>
              </a:rPr>
              <a:t>Phương pháp kinh doanh truyền thống là bán hàng trực tiếp, cầu nối giữa nhà sản xuất và khách hàng, </a:t>
            </a:r>
          </a:p>
          <a:p>
            <a:pPr>
              <a:lnSpc>
                <a:spcPct val="150000"/>
              </a:lnSpc>
            </a:pPr>
            <a:r>
              <a:rPr lang="vi-VN" sz="1800" dirty="0">
                <a:latin typeface="+mj-lt"/>
              </a:rPr>
              <a:t>Phương pháp bán hàng trực tuyến là bán hàng, giao dịch những dịch vụ qua môi trường internet.</a:t>
            </a:r>
          </a:p>
          <a:p>
            <a:pPr>
              <a:lnSpc>
                <a:spcPct val="150000"/>
              </a:lnSpc>
            </a:pPr>
            <a:r>
              <a:rPr lang="vi-VN" sz="1800" dirty="0">
                <a:latin typeface="+mj-lt"/>
              </a:rPr>
              <a:t>Kết hợp giữa bán hàng truyền thống và trực tuyến cho khách hàng trải nghiệm liền mạch và đạt được doanh thu tốt hơn.</a:t>
            </a:r>
          </a:p>
          <a:p>
            <a:pPr marL="127000" indent="0">
              <a:lnSpc>
                <a:spcPct val="150000"/>
              </a:lnSpc>
              <a:buNone/>
            </a:pPr>
            <a:r>
              <a:rPr lang="vi-VN" sz="1800" dirty="0">
                <a:latin typeface="+mj-lt"/>
                <a:sym typeface="Wingdings" panose="05000000000000000000" pitchFamily="2" charset="2"/>
              </a:rPr>
              <a:t> </a:t>
            </a:r>
            <a:r>
              <a:rPr lang="vi-VN" sz="1800" dirty="0">
                <a:latin typeface="+mj-lt"/>
              </a:rPr>
              <a:t>Bán giày cũng cần đầu tư 1 trang web để cải thiện dịch vụ và doanh thu của mình</a:t>
            </a:r>
          </a:p>
        </p:txBody>
      </p:sp>
      <p:sp>
        <p:nvSpPr>
          <p:cNvPr id="4" name="Google Shape;178;p5">
            <a:extLst>
              <a:ext uri="{FF2B5EF4-FFF2-40B4-BE49-F238E27FC236}">
                <a16:creationId xmlns:a16="http://schemas.microsoft.com/office/drawing/2014/main" id="{0074974C-4E3C-6CA6-82B3-B1B6DB27B5FB}"/>
              </a:ext>
            </a:extLst>
          </p:cNvPr>
          <p:cNvSpPr txBox="1">
            <a:spLocks/>
          </p:cNvSpPr>
          <p:nvPr/>
        </p:nvSpPr>
        <p:spPr>
          <a:xfrm>
            <a:off x="416453" y="383458"/>
            <a:ext cx="7164218" cy="8111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457200" lvl="0" indent="-33020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 sz="135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lvl="1" indent="-330200" algn="l" defTabSz="3429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○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71600" lvl="2" indent="-323850" algn="l" defTabSz="3429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unito Light"/>
              <a:buChar char="■"/>
              <a:defRPr sz="105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323850" algn="l" defTabSz="3429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unito Light"/>
              <a:buChar char="●"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86000" lvl="4" indent="-304800" algn="l" defTabSz="3429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unito Light"/>
              <a:buChar char="○"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lvl="5" indent="-304800" algn="l" defTabSz="3429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unito Light"/>
              <a:buChar char="■"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00400" lvl="6" indent="-311150" algn="l" defTabSz="3429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unito Light"/>
              <a:buChar char="●"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657600" lvl="7" indent="-311150" algn="l" defTabSz="3429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unito Light"/>
              <a:buChar char="○"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114800" lvl="8" indent="-304800" algn="l" defTabSz="3429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Nunito Light"/>
              <a:buChar char="■"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" indent="0">
              <a:buNone/>
            </a:pPr>
            <a:r>
              <a:rPr lang="vi-VN" sz="2600" dirty="0">
                <a:solidFill>
                  <a:schemeClr val="bg1"/>
                </a:solidFill>
                <a:latin typeface="+mj-lt"/>
              </a:rPr>
              <a:t>Kinh doanh truyền thống và kinh doanh trực tuyến</a:t>
            </a:r>
            <a:endParaRPr lang="en-US" sz="2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7"/>
          <p:cNvSpPr txBox="1">
            <a:spLocks noGrp="1"/>
          </p:cNvSpPr>
          <p:nvPr>
            <p:ph type="subTitle" idx="1"/>
          </p:nvPr>
        </p:nvSpPr>
        <p:spPr>
          <a:xfrm flipH="1">
            <a:off x="192536" y="2019063"/>
            <a:ext cx="4912564" cy="2690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vi-VN" sz="2000" dirty="0">
                <a:latin typeface="+mj-lt"/>
              </a:rPr>
              <a:t>Nike Shoes &amp; Sneakers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vi-VN" sz="2000" dirty="0">
                <a:latin typeface="+mj-lt"/>
              </a:rPr>
              <a:t>Adidas Giày | Adidas Official Shop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vi-VN" sz="2000" dirty="0">
                <a:latin typeface="+mj-lt"/>
              </a:rPr>
              <a:t>Myshoes.vn Giày chính hãng</a:t>
            </a:r>
          </a:p>
        </p:txBody>
      </p:sp>
      <p:sp>
        <p:nvSpPr>
          <p:cNvPr id="253" name="Google Shape;253;p7"/>
          <p:cNvSpPr/>
          <p:nvPr/>
        </p:nvSpPr>
        <p:spPr>
          <a:xfrm>
            <a:off x="4827525" y="812250"/>
            <a:ext cx="3049500" cy="3050100"/>
          </a:xfrm>
          <a:prstGeom prst="ellipse">
            <a:avLst/>
          </a:prstGeom>
          <a:solidFill>
            <a:schemeClr val="lt1"/>
          </a:solidFill>
          <a:ln w="1143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76;p5">
            <a:extLst>
              <a:ext uri="{FF2B5EF4-FFF2-40B4-BE49-F238E27FC236}">
                <a16:creationId xmlns:a16="http://schemas.microsoft.com/office/drawing/2014/main" id="{FE866025-7F13-8396-944E-D9CFF8795B7A}"/>
              </a:ext>
            </a:extLst>
          </p:cNvPr>
          <p:cNvSpPr txBox="1">
            <a:spLocks/>
          </p:cNvSpPr>
          <p:nvPr/>
        </p:nvSpPr>
        <p:spPr bwMode="gray">
          <a:xfrm>
            <a:off x="192536" y="477897"/>
            <a:ext cx="5056093" cy="630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0" i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lvl="1" algn="ctr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pPr algn="ctr"/>
            <a:r>
              <a:rPr lang="vi-VN" b="1" dirty="0">
                <a:solidFill>
                  <a:schemeClr val="bg2"/>
                </a:solidFill>
              </a:rPr>
              <a:t>Khảo sát  chức năng 1 số website bán giày</a:t>
            </a:r>
            <a:endParaRPr lang="en-US" b="1" dirty="0">
              <a:solidFill>
                <a:schemeClr val="bg2"/>
              </a:solidFill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71F5A53D-9EAE-7FC7-42A0-17DEBE725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629" y="1667547"/>
            <a:ext cx="2207291" cy="133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"/>
          <p:cNvSpPr/>
          <p:nvPr/>
        </p:nvSpPr>
        <p:spPr>
          <a:xfrm>
            <a:off x="338667" y="439627"/>
            <a:ext cx="8805333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vi-VN" sz="2500" dirty="0">
                <a:solidFill>
                  <a:schemeClr val="bg1"/>
                </a:solidFill>
                <a:latin typeface="+mj-lt"/>
              </a:rPr>
              <a:t>Nike Shoes &amp; Sneakers</a:t>
            </a:r>
            <a:r>
              <a:rPr lang="en-US" sz="2500" dirty="0">
                <a:solidFill>
                  <a:schemeClr val="bg1"/>
                </a:solidFill>
                <a:latin typeface="+mj-lt"/>
              </a:rPr>
              <a:t>. </a:t>
            </a:r>
            <a:endParaRPr lang="vi-VN" sz="2500" dirty="0">
              <a:solidFill>
                <a:schemeClr val="bg1"/>
              </a:solidFill>
              <a:latin typeface="+mj-lt"/>
            </a:endParaRPr>
          </a:p>
          <a:p>
            <a:r>
              <a:rPr lang="vi-VN" sz="2500" u="sng" dirty="0">
                <a:solidFill>
                  <a:schemeClr val="bg1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https://www.nike.com/w/shoes-y7ok</a:t>
            </a:r>
            <a:endParaRPr lang="vi-VN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1F7992-2D25-3B99-142B-363F76A16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67" y="1301361"/>
            <a:ext cx="8466666" cy="3371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"/>
          <p:cNvSpPr/>
          <p:nvPr/>
        </p:nvSpPr>
        <p:spPr>
          <a:xfrm>
            <a:off x="338667" y="381897"/>
            <a:ext cx="8805333" cy="9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vi-VN" sz="2800" dirty="0">
                <a:solidFill>
                  <a:schemeClr val="bg1"/>
                </a:solidFill>
                <a:latin typeface="+mj-lt"/>
              </a:rPr>
              <a:t>Adidas Giày | Adidas Official Shop </a:t>
            </a:r>
          </a:p>
          <a:p>
            <a:r>
              <a:rPr lang="vi-VN" sz="2500" u="sng" dirty="0">
                <a:solidFill>
                  <a:schemeClr val="bg1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https://www.nike.com/w/shoes-y7ok</a:t>
            </a:r>
            <a:endParaRPr lang="vi-VN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B0C7D-7371-9CCD-EAE5-8AB09AC7F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66" y="1289797"/>
            <a:ext cx="8466667" cy="379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10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"/>
          <p:cNvSpPr/>
          <p:nvPr/>
        </p:nvSpPr>
        <p:spPr>
          <a:xfrm>
            <a:off x="338667" y="440890"/>
            <a:ext cx="8805333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vi-VN" sz="2500" u="sng" dirty="0">
                <a:solidFill>
                  <a:schemeClr val="bg1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Myshoes.vn - Giày Chính Hãng</a:t>
            </a:r>
            <a:endParaRPr lang="vi-VN" sz="2500" u="sng" dirty="0">
              <a:solidFill>
                <a:schemeClr val="bg1"/>
              </a:solidFill>
              <a:latin typeface="+mj-lt"/>
            </a:endParaRPr>
          </a:p>
          <a:p>
            <a:r>
              <a:rPr lang="vi-VN" sz="2500" u="sng" dirty="0">
                <a:solidFill>
                  <a:schemeClr val="bg1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https://myshoes.vn/</a:t>
            </a:r>
            <a:endParaRPr lang="vi-VN" sz="2500" u="sng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716205-4D44-12CD-AB94-72AF2C4F9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84" y="1302624"/>
            <a:ext cx="7919884" cy="384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1"/>
          <p:cNvSpPr txBox="1">
            <a:spLocks noGrp="1"/>
          </p:cNvSpPr>
          <p:nvPr>
            <p:ph type="ctrTitle"/>
          </p:nvPr>
        </p:nvSpPr>
        <p:spPr>
          <a:xfrm flipH="1">
            <a:off x="0" y="0"/>
            <a:ext cx="6192601" cy="714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vi-VN" sz="20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 luận: Các website bán giày có bố cục khác nhau nhưng cũng đều có các chức năng tương tự nhau</a:t>
            </a:r>
            <a:endParaRPr sz="2000" b="1" dirty="0">
              <a:solidFill>
                <a:schemeClr val="accent2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1D1BD2-33CE-ED6C-5ADA-4E725226AB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551294"/>
              </p:ext>
            </p:extLst>
          </p:nvPr>
        </p:nvGraphicFramePr>
        <p:xfrm>
          <a:off x="0" y="714828"/>
          <a:ext cx="9144000" cy="44286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59946">
                  <a:extLst>
                    <a:ext uri="{9D8B030D-6E8A-4147-A177-3AD203B41FA5}">
                      <a16:colId xmlns:a16="http://schemas.microsoft.com/office/drawing/2014/main" val="1319384553"/>
                    </a:ext>
                  </a:extLst>
                </a:gridCol>
                <a:gridCol w="2840109">
                  <a:extLst>
                    <a:ext uri="{9D8B030D-6E8A-4147-A177-3AD203B41FA5}">
                      <a16:colId xmlns:a16="http://schemas.microsoft.com/office/drawing/2014/main" val="3973834154"/>
                    </a:ext>
                  </a:extLst>
                </a:gridCol>
                <a:gridCol w="5743945">
                  <a:extLst>
                    <a:ext uri="{9D8B030D-6E8A-4147-A177-3AD203B41FA5}">
                      <a16:colId xmlns:a16="http://schemas.microsoft.com/office/drawing/2014/main" val="2001032302"/>
                    </a:ext>
                  </a:extLst>
                </a:gridCol>
              </a:tblGrid>
              <a:tr h="3026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STT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429" marR="3442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Trang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429" marR="3442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 </a:t>
                      </a:r>
                      <a:r>
                        <a:rPr lang="vi-VN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tả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429" marR="34429" marT="0" marB="0"/>
                </a:tc>
                <a:extLst>
                  <a:ext uri="{0D108BD9-81ED-4DB2-BD59-A6C34878D82A}">
                    <a16:rowId xmlns:a16="http://schemas.microsoft.com/office/drawing/2014/main" val="1062220775"/>
                  </a:ext>
                </a:extLst>
              </a:tr>
              <a:tr h="1023736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vi-VN" sz="13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429" marR="34429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Trang </a:t>
                      </a:r>
                      <a:r>
                        <a:rPr lang="vi-VN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chủ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429" marR="34429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vi-VN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Gồm có menu banner phân theo giới tính, đồ cho trẻ em, sản phẩm giảm giá, các sản phẩm của shop mô tả và giá.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429" marR="34429" marT="0" marB="0"/>
                </a:tc>
                <a:extLst>
                  <a:ext uri="{0D108BD9-81ED-4DB2-BD59-A6C34878D82A}">
                    <a16:rowId xmlns:a16="http://schemas.microsoft.com/office/drawing/2014/main" val="1440651793"/>
                  </a:ext>
                </a:extLst>
              </a:tr>
              <a:tr h="443761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vi-VN" sz="13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429" marR="34429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Đăng nhập, đăng ký tài khoản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429" marR="34429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Khách hàng điền thông tin tài khoản của mình và đăng nhập chính xác.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429" marR="34429" marT="0" marB="0"/>
                </a:tc>
                <a:extLst>
                  <a:ext uri="{0D108BD9-81ED-4DB2-BD59-A6C34878D82A}">
                    <a16:rowId xmlns:a16="http://schemas.microsoft.com/office/drawing/2014/main" val="4050839772"/>
                  </a:ext>
                </a:extLst>
              </a:tr>
              <a:tr h="443761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vi-VN" sz="13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429" marR="34429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Giỏ hàng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429" marR="34429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Hiện số lượng sản phẩm đã bỏ vào, tính tiền đơn giá và tổng của giỏ hàng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429" marR="34429" marT="0" marB="0"/>
                </a:tc>
                <a:extLst>
                  <a:ext uri="{0D108BD9-81ED-4DB2-BD59-A6C34878D82A}">
                    <a16:rowId xmlns:a16="http://schemas.microsoft.com/office/drawing/2014/main" val="1077757656"/>
                  </a:ext>
                </a:extLst>
              </a:tr>
              <a:tr h="441728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vi-VN" sz="13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429" marR="34429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Sản phẩm yêu thích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429" marR="34429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Lưu các sản phẩm yêu thích của khách hàng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429" marR="34429" marT="0" marB="0"/>
                </a:tc>
                <a:extLst>
                  <a:ext uri="{0D108BD9-81ED-4DB2-BD59-A6C34878D82A}">
                    <a16:rowId xmlns:a16="http://schemas.microsoft.com/office/drawing/2014/main" val="1236719912"/>
                  </a:ext>
                </a:extLst>
              </a:tr>
              <a:tr h="443761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vi-VN" sz="13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429" marR="34429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Trang liên hệ/ trợ giúp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429" marR="34429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Tiếp nhận yêu cầu của khách hàng và trợ giúp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429" marR="34429" marT="0" marB="0"/>
                </a:tc>
                <a:extLst>
                  <a:ext uri="{0D108BD9-81ED-4DB2-BD59-A6C34878D82A}">
                    <a16:rowId xmlns:a16="http://schemas.microsoft.com/office/drawing/2014/main" val="2813417804"/>
                  </a:ext>
                </a:extLst>
              </a:tr>
              <a:tr h="443761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vi-VN" sz="13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429" marR="34429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Thanh toán và giao hàng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429" marR="34429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Điền thông tin cần giao hàng và thanh toán bằng thẻ hoặc bằng tiền mặt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429" marR="34429" marT="0" marB="0"/>
                </a:tc>
                <a:extLst>
                  <a:ext uri="{0D108BD9-81ED-4DB2-BD59-A6C34878D82A}">
                    <a16:rowId xmlns:a16="http://schemas.microsoft.com/office/drawing/2014/main" val="3668295977"/>
                  </a:ext>
                </a:extLst>
              </a:tr>
              <a:tr h="441728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vi-VN" sz="13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429" marR="34429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Tìm kiếm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429" marR="34429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Tìm theo loại, giá, giới tính, size, màu sắc,...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429" marR="34429" marT="0" marB="0"/>
                </a:tc>
                <a:extLst>
                  <a:ext uri="{0D108BD9-81ED-4DB2-BD59-A6C34878D82A}">
                    <a16:rowId xmlns:a16="http://schemas.microsoft.com/office/drawing/2014/main" val="1648929689"/>
                  </a:ext>
                </a:extLst>
              </a:tr>
              <a:tr h="443761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vi-VN" sz="13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429" marR="34429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Trang quản trị cho admin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429" marR="34429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lý sản phẩm, tài khoản, theo dõi doanh thu , doanh số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429" marR="34429" marT="0" marB="0"/>
                </a:tc>
                <a:extLst>
                  <a:ext uri="{0D108BD9-81ED-4DB2-BD59-A6C34878D82A}">
                    <a16:rowId xmlns:a16="http://schemas.microsoft.com/office/drawing/2014/main" val="29049576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993</TotalTime>
  <Words>1735</Words>
  <Application>Microsoft Office PowerPoint</Application>
  <PresentationFormat>On-screen Show (16:9)</PresentationFormat>
  <Paragraphs>206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Wingdings 3</vt:lpstr>
      <vt:lpstr>Calibri</vt:lpstr>
      <vt:lpstr>Nunito Light</vt:lpstr>
      <vt:lpstr>Times New Roman</vt:lpstr>
      <vt:lpstr>Century Gothic</vt:lpstr>
      <vt:lpstr>Cambria</vt:lpstr>
      <vt:lpstr>Arial</vt:lpstr>
      <vt:lpstr>Fira Sans Extra Condensed Medium</vt:lpstr>
      <vt:lpstr>Teko Light</vt:lpstr>
      <vt:lpstr>Wingdings</vt:lpstr>
      <vt:lpstr>13</vt:lpstr>
      <vt:lpstr>Ion Boardroom</vt:lpstr>
      <vt:lpstr>Báo cáo</vt:lpstr>
      <vt:lpstr>I</vt:lpstr>
      <vt:lpstr>I: Tổng quan về website bán giày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Kết luận: Các website bán giày có bố cục khác nhau nhưng cũng đều có các chức năng tương tự nhau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03</vt:lpstr>
      <vt:lpstr>03</vt:lpstr>
      <vt:lpstr>03</vt:lpstr>
      <vt:lpstr>03</vt:lpstr>
      <vt:lpstr>03</vt:lpstr>
      <vt:lpstr>03</vt:lpstr>
      <vt:lpstr>03</vt:lpstr>
      <vt:lpstr>03</vt:lpstr>
      <vt:lpstr>PowerPoint Presentation</vt:lpstr>
      <vt:lpstr>PowerPoint Presentation</vt:lpstr>
      <vt:lpstr>PowerPoint Presentation</vt:lpstr>
      <vt:lpstr>V. Kết luận</vt:lpstr>
      <vt:lpstr>Ưu điểm</vt:lpstr>
      <vt:lpstr>Hướng phát triển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Đồ án môn học</dc:title>
  <dc:creator>Administrator</dc:creator>
  <cp:lastModifiedBy>Thạch Đào Ngọc</cp:lastModifiedBy>
  <cp:revision>18</cp:revision>
  <dcterms:modified xsi:type="dcterms:W3CDTF">2022-12-02T01:11:12Z</dcterms:modified>
</cp:coreProperties>
</file>